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F6CC0-9D75-4BDC-B3A6-39C6F1BC554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DB412-BB60-495B-91CF-4935B5277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01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077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C145-B927-4EDB-8860-D692E2AF711B}" type="datetimeFigureOut">
              <a:rPr lang="tr-TR" smtClean="0"/>
              <a:t>9.12.2020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4ECA-E693-40D7-9DAC-582DE35AEDDB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56"/>
            <a:ext cx="12192000" cy="68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89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C145-B927-4EDB-8860-D692E2AF711B}" type="datetimeFigureOut">
              <a:rPr lang="tr-TR" smtClean="0"/>
              <a:t>9.12.2020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4ECA-E693-40D7-9DAC-582DE35AED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7578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C145-B927-4EDB-8860-D692E2AF711B}" type="datetimeFigureOut">
              <a:rPr lang="tr-TR" smtClean="0"/>
              <a:t>9.12.2020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4ECA-E693-40D7-9DAC-582DE35AED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803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C145-B927-4EDB-8860-D692E2AF711B}" type="datetimeFigureOut">
              <a:rPr lang="tr-TR" smtClean="0"/>
              <a:t>9.12.2020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4ECA-E693-40D7-9DAC-582DE35AEDDB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3" y="216581"/>
            <a:ext cx="1419070" cy="964519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159" y="6133734"/>
            <a:ext cx="1085940" cy="72426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73" y="141288"/>
            <a:ext cx="1669754" cy="118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0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C145-B927-4EDB-8860-D692E2AF711B}" type="datetimeFigureOut">
              <a:rPr lang="tr-TR" smtClean="0"/>
              <a:t>9.12.2020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4ECA-E693-40D7-9DAC-582DE35AED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70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C145-B927-4EDB-8860-D692E2AF711B}" type="datetimeFigureOut">
              <a:rPr lang="tr-TR" smtClean="0"/>
              <a:t>9.12.2020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4ECA-E693-40D7-9DAC-582DE35AED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1167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C145-B927-4EDB-8860-D692E2AF711B}" type="datetimeFigureOut">
              <a:rPr lang="tr-TR" smtClean="0"/>
              <a:t>9.12.2020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4ECA-E693-40D7-9DAC-582DE35AED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0562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C145-B927-4EDB-8860-D692E2AF711B}" type="datetimeFigureOut">
              <a:rPr lang="tr-TR" smtClean="0"/>
              <a:t>9.12.2020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4ECA-E693-40D7-9DAC-582DE35AED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153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C145-B927-4EDB-8860-D692E2AF711B}" type="datetimeFigureOut">
              <a:rPr lang="tr-TR" smtClean="0"/>
              <a:t>9.12.2020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4ECA-E693-40D7-9DAC-582DE35AED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540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C145-B927-4EDB-8860-D692E2AF711B}" type="datetimeFigureOut">
              <a:rPr lang="tr-TR" smtClean="0"/>
              <a:t>9.12.2020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4ECA-E693-40D7-9DAC-582DE35AED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921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C145-B927-4EDB-8860-D692E2AF711B}" type="datetimeFigureOut">
              <a:rPr lang="tr-TR" smtClean="0"/>
              <a:t>9.12.2020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4ECA-E693-40D7-9DAC-582DE35AED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193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2C145-B927-4EDB-8860-D692E2AF711B}" type="datetimeFigureOut">
              <a:rPr lang="tr-TR" smtClean="0"/>
              <a:t>9.12.2020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34ECA-E693-40D7-9DAC-582DE35AED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313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299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32D20863-FE59-4B4A-8C8D-569319C07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250" y="2690813"/>
            <a:ext cx="5397500" cy="300672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17B37045-0FCA-4CCD-95FE-127ECA7B4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718240"/>
            <a:ext cx="10451592" cy="1325563"/>
          </a:xfrm>
        </p:spPr>
        <p:txBody>
          <a:bodyPr anchor="ctr">
            <a:norm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ea typeface="Tahoma" panose="020B0604030504040204" pitchFamily="34" charset="0"/>
              </a:rPr>
              <a:t>           </a:t>
            </a:r>
            <a:r>
              <a:rPr lang="en-GB" b="1" dirty="0" smtClean="0">
                <a:latin typeface="Times New Roman" panose="02020603050405020304" pitchFamily="18" charset="0"/>
                <a:ea typeface="Tahoma" panose="020B0604030504040204" pitchFamily="34" charset="0"/>
              </a:rPr>
              <a:t>Circular </a:t>
            </a:r>
            <a:r>
              <a:rPr lang="en-GB" b="1" dirty="0">
                <a:latin typeface="Times New Roman" panose="02020603050405020304" pitchFamily="18" charset="0"/>
                <a:ea typeface="Tahoma" panose="020B0604030504040204" pitchFamily="34" charset="0"/>
              </a:rPr>
              <a:t>Economy in Turkey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609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>
            <a:extLst>
              <a:ext uri="{FF2B5EF4-FFF2-40B4-BE49-F238E27FC236}">
                <a16:creationId xmlns="" xmlns:a16="http://schemas.microsoft.com/office/drawing/2014/main" id="{E48B8D2C-A2B1-4696-945D-5FFD472ADB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0" y="459418"/>
            <a:ext cx="10515600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tabLst>
                <a:tab pos="180340" algn="l"/>
              </a:tabLst>
            </a:pPr>
            <a:r>
              <a:rPr lang="tr-TR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tr-TR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GB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Government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Perspective and Action on Circular Economy in Turkey</a:t>
            </a:r>
            <a:endParaRPr lang="tr-T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68B66D5C-72D7-4D41-9F7F-1F65DA3E0A9A}"/>
              </a:ext>
            </a:extLst>
          </p:cNvPr>
          <p:cNvSpPr txBox="1"/>
          <p:nvPr/>
        </p:nvSpPr>
        <p:spPr>
          <a:xfrm>
            <a:off x="634786" y="1500765"/>
            <a:ext cx="725085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Zero Waste </a:t>
            </a:r>
            <a:r>
              <a:rPr lang="tr-TR" sz="1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(2017)</a:t>
            </a:r>
            <a:endParaRPr lang="tr-TR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Ministry 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 Environment and </a:t>
            </a:r>
            <a:r>
              <a:rPr lang="en-GB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Urbanization</a:t>
            </a:r>
            <a:endParaRPr lang="tr-TR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tr-TR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tr-TR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tr-TR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tr-TR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</a:rPr>
              <a:t>The recycling rate is </a:t>
            </a:r>
            <a:r>
              <a:rPr lang="en-US" dirty="0" smtClean="0">
                <a:latin typeface="Times New Roman" panose="02020603050405020304" pitchFamily="18" charset="0"/>
              </a:rPr>
              <a:t>%</a:t>
            </a:r>
            <a:r>
              <a:rPr lang="tr-TR" dirty="0" smtClean="0">
                <a:latin typeface="Times New Roman" panose="02020603050405020304" pitchFamily="18" charset="0"/>
              </a:rPr>
              <a:t>46 </a:t>
            </a:r>
            <a:r>
              <a:rPr lang="en-US" dirty="0" smtClean="0">
                <a:latin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</a:rPr>
              <a:t>the European Union countries compared with </a:t>
            </a:r>
            <a:r>
              <a:rPr lang="en-US" dirty="0" smtClean="0">
                <a:latin typeface="Times New Roman" panose="02020603050405020304" pitchFamily="18" charset="0"/>
              </a:rPr>
              <a:t>%</a:t>
            </a:r>
            <a:r>
              <a:rPr lang="tr-TR" dirty="0" smtClean="0">
                <a:latin typeface="Times New Roman" panose="02020603050405020304" pitchFamily="18" charset="0"/>
              </a:rPr>
              <a:t>13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in Turkey. The project aims to increase that ratio to </a:t>
            </a:r>
            <a:r>
              <a:rPr lang="en-US" dirty="0" smtClean="0">
                <a:latin typeface="Times New Roman" panose="02020603050405020304" pitchFamily="18" charset="0"/>
              </a:rPr>
              <a:t>%</a:t>
            </a:r>
            <a:r>
              <a:rPr lang="tr-TR" dirty="0" smtClean="0">
                <a:latin typeface="Times New Roman" panose="02020603050405020304" pitchFamily="18" charset="0"/>
              </a:rPr>
              <a:t>35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in Turkey by 2023.</a:t>
            </a:r>
          </a:p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tr-TR" dirty="0">
              <a:latin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EB94AA5E-1414-47DE-A4CA-0C5FBF892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393928"/>
            <a:ext cx="3633808" cy="17780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066" y="1369214"/>
            <a:ext cx="4029805" cy="502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8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5EE80D68-C322-4A61-AE7B-B6B28B633E8D}"/>
              </a:ext>
            </a:extLst>
          </p:cNvPr>
          <p:cNvSpPr txBox="1"/>
          <p:nvPr/>
        </p:nvSpPr>
        <p:spPr>
          <a:xfrm>
            <a:off x="4732020" y="1328738"/>
            <a:ext cx="745998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The legal framework on waste management is partially aligned with the new EU acquis. </a:t>
            </a:r>
            <a:endParaRPr lang="tr-TR" sz="2400" dirty="0"/>
          </a:p>
          <a:p>
            <a:pPr marL="342900" indent="-34290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Turkey adopted a strategy promoting a zero waste management </a:t>
            </a:r>
            <a:r>
              <a:rPr lang="en-US" sz="2400" dirty="0" smtClean="0"/>
              <a:t>approach</a:t>
            </a:r>
            <a:r>
              <a:rPr lang="tr-TR" sz="2400" dirty="0" smtClean="0"/>
              <a:t>.</a:t>
            </a:r>
            <a:endParaRPr lang="tr-TR" sz="2400" dirty="0" smtClean="0"/>
          </a:p>
          <a:p>
            <a:pPr marL="342900" indent="-34290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A ban on the free distribution of lightweight plastic bags came into force in January 2019</a:t>
            </a:r>
            <a:endParaRPr lang="tr-TR" sz="2400" dirty="0" smtClean="0"/>
          </a:p>
          <a:p>
            <a:pPr marL="342900" indent="-34290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The affords for bringing the waste treatment facilities up to EU acquis standards </a:t>
            </a:r>
            <a:r>
              <a:rPr lang="en-US" sz="2400" dirty="0" smtClean="0"/>
              <a:t>continue</a:t>
            </a:r>
            <a:r>
              <a:rPr lang="tr-TR" sz="2400" dirty="0" smtClean="0"/>
              <a:t>s.</a:t>
            </a:r>
            <a:endParaRPr lang="tr-TR" sz="2400" dirty="0"/>
          </a:p>
          <a:p>
            <a:pPr marL="342900" indent="-34290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tr-TR" sz="2400" dirty="0" err="1" smtClean="0"/>
              <a:t>Turkey</a:t>
            </a:r>
            <a:r>
              <a:rPr lang="tr-TR" sz="2400" dirty="0" smtClean="0"/>
              <a:t> p</a:t>
            </a:r>
            <a:r>
              <a:rPr lang="en-US" sz="2400" dirty="0" err="1" smtClean="0"/>
              <a:t>lans</a:t>
            </a:r>
            <a:r>
              <a:rPr lang="en-US" sz="2400" dirty="0" smtClean="0"/>
              <a:t> </a:t>
            </a:r>
            <a:r>
              <a:rPr lang="en-US" sz="2400" dirty="0"/>
              <a:t>to introduce a deposit fee for plastic bottles by 2021. </a:t>
            </a:r>
            <a:endParaRPr lang="tr-TR" sz="2400" dirty="0" smtClean="0"/>
          </a:p>
          <a:p>
            <a:pPr marL="342900" indent="-34290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Turkey extended the previous recycling and re-use targets initially defined by the end of 2020. And now it covers the years, 2021-2031 and beyond 2031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tr-TR" sz="2400" dirty="0"/>
          </a:p>
        </p:txBody>
      </p:sp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D98ACFFA-FE17-4D42-B366-1286E9D4CE32}"/>
              </a:ext>
            </a:extLst>
          </p:cNvPr>
          <p:cNvSpPr txBox="1"/>
          <p:nvPr/>
        </p:nvSpPr>
        <p:spPr>
          <a:xfrm>
            <a:off x="1845273" y="867073"/>
            <a:ext cx="9258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tabLst>
                <a:tab pos="180340" algn="l"/>
              </a:tabLst>
            </a:pPr>
            <a:r>
              <a:rPr lang="en-GB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Government Perspective and Action on Circular Economy in Turkey</a:t>
            </a:r>
            <a:endParaRPr lang="tr-T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6691"/>
            <a:ext cx="4958734" cy="506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="" xmlns:a16="http://schemas.microsoft.com/office/drawing/2014/main" id="{22F1F01E-419F-4C13-BA63-092C320B0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52" y="2411711"/>
            <a:ext cx="6081826" cy="292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E02C6BD-280E-0D4F-BB53-79413F540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478" y="2035628"/>
            <a:ext cx="4533522" cy="27867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5E7C248-F841-3E4A-A2DB-50C7902B16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7937" y="1039204"/>
            <a:ext cx="3880541" cy="1372507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442913" y="5253334"/>
            <a:ext cx="9744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Turkey is the largest destination for waste exported from the EU, with a volume of around </a:t>
            </a:r>
            <a:r>
              <a:rPr lang="en-US" b="1" dirty="0">
                <a:solidFill>
                  <a:prstClr val="black"/>
                </a:solidFill>
              </a:rPr>
              <a:t>11.4 million </a:t>
            </a:r>
            <a:r>
              <a:rPr lang="en-US" b="1" dirty="0" err="1">
                <a:solidFill>
                  <a:prstClr val="black"/>
                </a:solidFill>
              </a:rPr>
              <a:t>tonnes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in 2019. This </a:t>
            </a:r>
            <a:r>
              <a:rPr lang="tr-TR" dirty="0" smtClean="0">
                <a:solidFill>
                  <a:prstClr val="black"/>
                </a:solidFill>
              </a:rPr>
              <a:t>is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almost </a:t>
            </a:r>
            <a:r>
              <a:rPr lang="en-US" b="1" dirty="0">
                <a:solidFill>
                  <a:prstClr val="black"/>
                </a:solidFill>
              </a:rPr>
              <a:t>three times </a:t>
            </a:r>
            <a:r>
              <a:rPr lang="tr-TR" dirty="0" err="1" smtClean="0">
                <a:solidFill>
                  <a:prstClr val="black"/>
                </a:solidFill>
              </a:rPr>
              <a:t>more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  <a:r>
              <a:rPr lang="tr-TR" dirty="0" err="1" smtClean="0">
                <a:solidFill>
                  <a:prstClr val="black"/>
                </a:solidFill>
              </a:rPr>
              <a:t>than</a:t>
            </a:r>
            <a:r>
              <a:rPr lang="tr-TR" dirty="0" smtClean="0">
                <a:solidFill>
                  <a:prstClr val="black"/>
                </a:solidFill>
              </a:rPr>
              <a:t> it </a:t>
            </a:r>
            <a:r>
              <a:rPr lang="tr-TR" dirty="0" err="1" smtClean="0">
                <a:solidFill>
                  <a:prstClr val="black"/>
                </a:solidFill>
              </a:rPr>
              <a:t>was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in </a:t>
            </a:r>
            <a:r>
              <a:rPr lang="en-US" dirty="0">
                <a:solidFill>
                  <a:prstClr val="black"/>
                </a:solidFill>
              </a:rPr>
              <a:t>2004. 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828675" y="293348"/>
            <a:ext cx="848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Contradictions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43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E48B8D2C-A2B1-4696-945D-5FFD472ADB71}"/>
              </a:ext>
            </a:extLst>
          </p:cNvPr>
          <p:cNvSpPr txBox="1"/>
          <p:nvPr/>
        </p:nvSpPr>
        <p:spPr>
          <a:xfrm>
            <a:off x="185738" y="315992"/>
            <a:ext cx="91868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tabLst>
                <a:tab pos="180340" algn="l"/>
              </a:tabLst>
            </a:pPr>
            <a:r>
              <a:rPr lang="tr-TR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Main 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Barriers and Obstacles 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68B66D5C-72D7-4D41-9F7F-1F65DA3E0A9A}"/>
              </a:ext>
            </a:extLst>
          </p:cNvPr>
          <p:cNvSpPr txBox="1"/>
          <p:nvPr/>
        </p:nvSpPr>
        <p:spPr>
          <a:xfrm>
            <a:off x="312815" y="546824"/>
            <a:ext cx="11340083" cy="7986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tr-TR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tr-TR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Lack of policies towards sustainable and </a:t>
            </a:r>
            <a:r>
              <a:rPr lang="tr-TR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circular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Lack of legislation for efficient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endParaRPr lang="tr-TR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Financial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incentives of the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government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prepared towards the linear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government support for environmentally friendly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policies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standards for assessing the 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recycling and recovery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regulatory and legal requirements made it difficult to use and trade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 of attitude and awareness about </a:t>
            </a:r>
            <a:r>
              <a:rPr lang="en-GB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tr-T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tr-TR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 </a:t>
            </a:r>
            <a:r>
              <a:rPr lang="en-GB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Failure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raise awareness in the society regarding circular economy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Lack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mandatory requirements and responsibilities for manufacturers/ suppliers for the CE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457" y="1329474"/>
            <a:ext cx="3459441" cy="282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12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8ACE5F1-E24A-4745-A4B2-B662C0303FA2}"/>
              </a:ext>
            </a:extLst>
          </p:cNvPr>
          <p:cNvSpPr>
            <a:spLocks noGrp="1"/>
          </p:cNvSpPr>
          <p:nvPr/>
        </p:nvSpPr>
        <p:spPr bwMode="auto">
          <a:xfrm>
            <a:off x="1971666" y="1579780"/>
            <a:ext cx="1931968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i="0" kern="1200" baseline="0">
                <a:solidFill>
                  <a:schemeClr val="bg1"/>
                </a:solidFill>
                <a:latin typeface="Helvetica Neue"/>
                <a:ea typeface="MS PGothic" panose="020B0600070205080204" pitchFamily="34" charset="-128"/>
                <a:cs typeface="Helvetica Neue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b="0" i="0" kern="1200">
                <a:solidFill>
                  <a:schemeClr val="tx1"/>
                </a:solidFill>
                <a:latin typeface="Helvetica Neue Light"/>
                <a:ea typeface="MS PGothic" panose="020B0600070205080204" pitchFamily="34" charset="-128"/>
                <a:cs typeface="Helvetica Neue Ligh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Helvetica Neue Light"/>
                <a:ea typeface="MS PGothic" panose="020B0600070205080204" pitchFamily="34" charset="-128"/>
                <a:cs typeface="Helvetica Neue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b="0" i="0" kern="1200">
                <a:solidFill>
                  <a:schemeClr val="tx1"/>
                </a:solidFill>
                <a:latin typeface="Helvetica Neue Light"/>
                <a:ea typeface="MS PGothic" panose="020B0600070205080204" pitchFamily="34" charset="-128"/>
                <a:cs typeface="Helvetica Neue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b="0" i="0" kern="1200">
                <a:solidFill>
                  <a:schemeClr val="tx1"/>
                </a:solidFill>
                <a:latin typeface="Helvetica Neue Light"/>
                <a:ea typeface="MS PGothic" panose="020B0600070205080204" pitchFamily="34" charset="-128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383E4F"/>
                </a:solidFill>
                <a:latin typeface="Helvetica Neue" charset="0"/>
              </a:rPr>
              <a:t>INSIGHT</a:t>
            </a:r>
            <a:r>
              <a:rPr lang="tr-TR" altLang="en-US" sz="1400" dirty="0">
                <a:solidFill>
                  <a:srgbClr val="383E4F"/>
                </a:solidFill>
                <a:latin typeface="Helvetica Neue" charset="0"/>
              </a:rPr>
              <a:t>,</a:t>
            </a:r>
            <a:r>
              <a:rPr lang="en-US" altLang="en-US" sz="1400" dirty="0">
                <a:solidFill>
                  <a:srgbClr val="383E4F"/>
                </a:solidFill>
                <a:latin typeface="Helvetica Neue" charset="0"/>
              </a:rPr>
              <a:t> ANALYSIS</a:t>
            </a:r>
            <a:r>
              <a:rPr lang="tr-TR" altLang="en-US" sz="1400" dirty="0">
                <a:solidFill>
                  <a:srgbClr val="383E4F"/>
                </a:solidFill>
                <a:latin typeface="Helvetica Neue" charset="0"/>
              </a:rPr>
              <a:t> &amp; PUBLICATION</a:t>
            </a:r>
            <a:endParaRPr lang="en-US" altLang="en-US" sz="1400" dirty="0">
              <a:solidFill>
                <a:srgbClr val="383E4F"/>
              </a:solidFill>
              <a:latin typeface="Helvetica Neue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3BC4CBC-C8D2-43D1-9D02-4C77D8C58CA5}"/>
              </a:ext>
            </a:extLst>
          </p:cNvPr>
          <p:cNvSpPr>
            <a:spLocks noGrp="1"/>
          </p:cNvSpPr>
          <p:nvPr/>
        </p:nvSpPr>
        <p:spPr bwMode="auto">
          <a:xfrm>
            <a:off x="5292864" y="1531072"/>
            <a:ext cx="2329695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i="0" kern="1200" baseline="0">
                <a:solidFill>
                  <a:schemeClr val="bg1"/>
                </a:solidFill>
                <a:latin typeface="Helvetica Neue"/>
                <a:ea typeface="MS PGothic" panose="020B0600070205080204" pitchFamily="34" charset="-128"/>
                <a:cs typeface="Helvetica Neue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b="0" i="0" kern="1200">
                <a:solidFill>
                  <a:schemeClr val="tx1"/>
                </a:solidFill>
                <a:latin typeface="Helvetica Neue Light"/>
                <a:ea typeface="MS PGothic" panose="020B0600070205080204" pitchFamily="34" charset="-128"/>
                <a:cs typeface="Helvetica Neue Ligh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Helvetica Neue Light"/>
                <a:ea typeface="MS PGothic" panose="020B0600070205080204" pitchFamily="34" charset="-128"/>
                <a:cs typeface="Helvetica Neue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b="0" i="0" kern="1200">
                <a:solidFill>
                  <a:schemeClr val="tx1"/>
                </a:solidFill>
                <a:latin typeface="Helvetica Neue Light"/>
                <a:ea typeface="MS PGothic" panose="020B0600070205080204" pitchFamily="34" charset="-128"/>
                <a:cs typeface="Helvetica Neue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b="0" i="0" kern="1200">
                <a:solidFill>
                  <a:schemeClr val="tx1"/>
                </a:solidFill>
                <a:latin typeface="Helvetica Neue Light"/>
                <a:ea typeface="MS PGothic" panose="020B0600070205080204" pitchFamily="34" charset="-128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383E4F"/>
                </a:solidFill>
                <a:latin typeface="Helvetica Neue" charset="0"/>
              </a:rPr>
              <a:t>EDUCATION &amp; TRAINING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03EE74C3-554D-448E-A61D-DDD75A78B605}"/>
              </a:ext>
            </a:extLst>
          </p:cNvPr>
          <p:cNvSpPr>
            <a:spLocks noGrp="1"/>
          </p:cNvSpPr>
          <p:nvPr/>
        </p:nvSpPr>
        <p:spPr bwMode="auto">
          <a:xfrm>
            <a:off x="8437415" y="2186499"/>
            <a:ext cx="2549002" cy="79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i="0" kern="1200" baseline="0">
                <a:solidFill>
                  <a:schemeClr val="bg1"/>
                </a:solidFill>
                <a:latin typeface="Helvetica Neue"/>
                <a:ea typeface="MS PGothic" panose="020B0600070205080204" pitchFamily="34" charset="-128"/>
                <a:cs typeface="Helvetica Neue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b="0" i="0" kern="1200">
                <a:solidFill>
                  <a:schemeClr val="tx1"/>
                </a:solidFill>
                <a:latin typeface="Helvetica Neue Light"/>
                <a:ea typeface="MS PGothic" panose="020B0600070205080204" pitchFamily="34" charset="-128"/>
                <a:cs typeface="Helvetica Neue Ligh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Helvetica Neue Light"/>
                <a:ea typeface="MS PGothic" panose="020B0600070205080204" pitchFamily="34" charset="-128"/>
                <a:cs typeface="Helvetica Neue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b="0" i="0" kern="1200">
                <a:solidFill>
                  <a:schemeClr val="tx1"/>
                </a:solidFill>
                <a:latin typeface="Helvetica Neue Light"/>
                <a:ea typeface="MS PGothic" panose="020B0600070205080204" pitchFamily="34" charset="-128"/>
                <a:cs typeface="Helvetica Neue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b="0" i="0" kern="1200">
                <a:solidFill>
                  <a:schemeClr val="tx1"/>
                </a:solidFill>
                <a:latin typeface="Helvetica Neue Light"/>
                <a:ea typeface="MS PGothic" panose="020B0600070205080204" pitchFamily="34" charset="-128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383E4F"/>
                </a:solidFill>
                <a:latin typeface="Helvetica Neue" charset="0"/>
              </a:rPr>
              <a:t>Developing the conceptual framework and celebrating best practice</a:t>
            </a:r>
          </a:p>
          <a:p>
            <a:pPr eaLnBrk="1" hangingPunct="1"/>
            <a:endParaRPr lang="en-US" altLang="en-US" sz="1200" dirty="0">
              <a:solidFill>
                <a:srgbClr val="383E4F"/>
              </a:solidFill>
              <a:latin typeface="Helvetica Neue" charset="0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="" xmlns:a16="http://schemas.microsoft.com/office/drawing/2014/main" id="{1805EFDC-B007-447E-9C1A-C1717B37ACC0}"/>
              </a:ext>
            </a:extLst>
          </p:cNvPr>
          <p:cNvSpPr>
            <a:spLocks noGrp="1"/>
          </p:cNvSpPr>
          <p:nvPr/>
        </p:nvSpPr>
        <p:spPr bwMode="auto">
          <a:xfrm>
            <a:off x="5237868" y="2210336"/>
            <a:ext cx="1865313" cy="111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i="0" kern="1200" baseline="0">
                <a:solidFill>
                  <a:srgbClr val="0A252F"/>
                </a:solidFill>
                <a:latin typeface="Helvetica Neue"/>
                <a:ea typeface="MS PGothic" panose="020B0600070205080204" pitchFamily="34" charset="-128"/>
                <a:cs typeface="Helvetica Neue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b="0" i="0" kern="1200">
                <a:solidFill>
                  <a:schemeClr val="tx1"/>
                </a:solidFill>
                <a:latin typeface="Helvetica Neue Light"/>
                <a:ea typeface="MS PGothic" panose="020B0600070205080204" pitchFamily="34" charset="-128"/>
                <a:cs typeface="Helvetica Neue Ligh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Helvetica Neue Light"/>
                <a:ea typeface="MS PGothic" panose="020B0600070205080204" pitchFamily="34" charset="-128"/>
                <a:cs typeface="Helvetica Neue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b="0" i="0" kern="1200">
                <a:solidFill>
                  <a:schemeClr val="tx1"/>
                </a:solidFill>
                <a:latin typeface="Helvetica Neue Light"/>
                <a:ea typeface="MS PGothic" panose="020B0600070205080204" pitchFamily="34" charset="-128"/>
                <a:cs typeface="Helvetica Neue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b="0" i="0" kern="1200">
                <a:solidFill>
                  <a:schemeClr val="tx1"/>
                </a:solidFill>
                <a:latin typeface="Helvetica Neue Light"/>
                <a:ea typeface="MS PGothic" panose="020B0600070205080204" pitchFamily="34" charset="-128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200" dirty="0">
                <a:latin typeface="Helvetica Neue" charset="0"/>
              </a:rPr>
              <a:t>Inspiring learners to re-think the future through the circular economy framework</a:t>
            </a:r>
          </a:p>
          <a:p>
            <a:pPr eaLnBrk="1" hangingPunct="1"/>
            <a:endParaRPr lang="en-US" altLang="en-US" sz="1200" dirty="0">
              <a:latin typeface="Helvetica Neue" charset="0"/>
            </a:endParaRPr>
          </a:p>
        </p:txBody>
      </p:sp>
      <p:sp>
        <p:nvSpPr>
          <p:cNvPr id="8" name="Text Placeholder 8">
            <a:extLst>
              <a:ext uri="{FF2B5EF4-FFF2-40B4-BE49-F238E27FC236}">
                <a16:creationId xmlns="" xmlns:a16="http://schemas.microsoft.com/office/drawing/2014/main" id="{6AFC74A3-515C-4B25-82DF-AB7DF0E41303}"/>
              </a:ext>
            </a:extLst>
          </p:cNvPr>
          <p:cNvSpPr>
            <a:spLocks noGrp="1"/>
          </p:cNvSpPr>
          <p:nvPr/>
        </p:nvSpPr>
        <p:spPr bwMode="auto">
          <a:xfrm>
            <a:off x="1793932" y="2353205"/>
            <a:ext cx="2042665" cy="111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i="0" kern="1200" baseline="0">
                <a:solidFill>
                  <a:srgbClr val="0A252F"/>
                </a:solidFill>
                <a:latin typeface="Helvetica Neue"/>
                <a:ea typeface="MS PGothic" panose="020B0600070205080204" pitchFamily="34" charset="-128"/>
                <a:cs typeface="Helvetica Neue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b="0" i="0" kern="1200">
                <a:solidFill>
                  <a:schemeClr val="tx1"/>
                </a:solidFill>
                <a:latin typeface="Helvetica Neue Light"/>
                <a:ea typeface="MS PGothic" panose="020B0600070205080204" pitchFamily="34" charset="-128"/>
                <a:cs typeface="Helvetica Neue Ligh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Helvetica Neue Light"/>
                <a:ea typeface="MS PGothic" panose="020B0600070205080204" pitchFamily="34" charset="-128"/>
                <a:cs typeface="Helvetica Neue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b="0" i="0" kern="1200">
                <a:solidFill>
                  <a:schemeClr val="tx1"/>
                </a:solidFill>
                <a:latin typeface="Helvetica Neue Light"/>
                <a:ea typeface="MS PGothic" panose="020B0600070205080204" pitchFamily="34" charset="-128"/>
                <a:cs typeface="Helvetica Neue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b="0" i="0" kern="1200">
                <a:solidFill>
                  <a:schemeClr val="tx1"/>
                </a:solidFill>
                <a:latin typeface="Helvetica Neue Light"/>
                <a:ea typeface="MS PGothic" panose="020B0600070205080204" pitchFamily="34" charset="-128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200" dirty="0">
                <a:latin typeface="Helvetica Neue" charset="0"/>
              </a:rPr>
              <a:t>Providing robust evidence about the benefits of the circular economy transition</a:t>
            </a:r>
          </a:p>
          <a:p>
            <a:pPr eaLnBrk="1" hangingPunct="1"/>
            <a:endParaRPr lang="en-US" altLang="en-US" sz="1200" dirty="0">
              <a:latin typeface="Helvetica Neue" charset="0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="" xmlns:a16="http://schemas.microsoft.com/office/drawing/2014/main" id="{2EE5B637-C8D3-4766-83C6-DEB5EAA938DE}"/>
              </a:ext>
            </a:extLst>
          </p:cNvPr>
          <p:cNvSpPr txBox="1">
            <a:spLocks/>
          </p:cNvSpPr>
          <p:nvPr/>
        </p:nvSpPr>
        <p:spPr bwMode="auto">
          <a:xfrm>
            <a:off x="8655952" y="1648496"/>
            <a:ext cx="1870098" cy="56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tr-TR" altLang="en-US" sz="1400" b="1" dirty="0" smtClean="0">
                <a:solidFill>
                  <a:srgbClr val="383E4F"/>
                </a:solidFill>
                <a:latin typeface="Helvetica Neue" charset="0"/>
              </a:rPr>
              <a:t>BEST PRACTICES</a:t>
            </a:r>
            <a:endParaRPr lang="en-US" altLang="en-US" sz="1400" b="1" dirty="0">
              <a:solidFill>
                <a:srgbClr val="383E4F"/>
              </a:solidFill>
              <a:latin typeface="Helvetica Neue" charset="0"/>
            </a:endParaRPr>
          </a:p>
        </p:txBody>
      </p:sp>
      <p:pic>
        <p:nvPicPr>
          <p:cNvPr id="10" name="Picture 28">
            <a:extLst>
              <a:ext uri="{FF2B5EF4-FFF2-40B4-BE49-F238E27FC236}">
                <a16:creationId xmlns="" xmlns:a16="http://schemas.microsoft.com/office/drawing/2014/main" id="{361480B9-65BB-4E06-89CF-9EE52DC1AA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26" y="1515197"/>
            <a:ext cx="6985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9">
            <a:extLst>
              <a:ext uri="{FF2B5EF4-FFF2-40B4-BE49-F238E27FC236}">
                <a16:creationId xmlns="" xmlns:a16="http://schemas.microsoft.com/office/drawing/2014/main" id="{BF274CBD-3E3A-4A81-A8B9-51A9B5843A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934" y="1487999"/>
            <a:ext cx="69691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0">
            <a:extLst>
              <a:ext uri="{FF2B5EF4-FFF2-40B4-BE49-F238E27FC236}">
                <a16:creationId xmlns="" xmlns:a16="http://schemas.microsoft.com/office/drawing/2014/main" id="{6E2F459E-671F-4A13-A7B0-6D1D44A8E5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139" y="1515197"/>
            <a:ext cx="6985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5">
            <a:extLst>
              <a:ext uri="{FF2B5EF4-FFF2-40B4-BE49-F238E27FC236}">
                <a16:creationId xmlns="" xmlns:a16="http://schemas.microsoft.com/office/drawing/2014/main" id="{D4859F02-D069-4192-A798-5679BEA0AE47}"/>
              </a:ext>
            </a:extLst>
          </p:cNvPr>
          <p:cNvSpPr>
            <a:spLocks noGrp="1"/>
          </p:cNvSpPr>
          <p:nvPr/>
        </p:nvSpPr>
        <p:spPr bwMode="auto">
          <a:xfrm>
            <a:off x="9150737" y="2275609"/>
            <a:ext cx="19351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i="0" kern="1200" baseline="0">
                <a:solidFill>
                  <a:schemeClr val="bg1"/>
                </a:solidFill>
                <a:latin typeface="Helvetica Neue"/>
                <a:ea typeface="MS PGothic" panose="020B0600070205080204" pitchFamily="34" charset="-128"/>
                <a:cs typeface="Helvetica Neue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b="0" i="0" kern="1200">
                <a:solidFill>
                  <a:schemeClr val="tx1"/>
                </a:solidFill>
                <a:latin typeface="Helvetica Neue Light"/>
                <a:ea typeface="MS PGothic" panose="020B0600070205080204" pitchFamily="34" charset="-128"/>
                <a:cs typeface="Helvetica Neue Ligh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Helvetica Neue Light"/>
                <a:ea typeface="MS PGothic" panose="020B0600070205080204" pitchFamily="34" charset="-128"/>
                <a:cs typeface="Helvetica Neue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b="0" i="0" kern="1200">
                <a:solidFill>
                  <a:schemeClr val="tx1"/>
                </a:solidFill>
                <a:latin typeface="Helvetica Neue Light"/>
                <a:ea typeface="MS PGothic" panose="020B0600070205080204" pitchFamily="34" charset="-128"/>
                <a:cs typeface="Helvetica Neue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b="0" i="0" kern="1200">
                <a:solidFill>
                  <a:schemeClr val="tx1"/>
                </a:solidFill>
                <a:latin typeface="Helvetica Neue Light"/>
                <a:ea typeface="MS PGothic" panose="020B0600070205080204" pitchFamily="34" charset="-128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 sz="1200" dirty="0">
              <a:solidFill>
                <a:srgbClr val="383E4F"/>
              </a:solidFill>
              <a:latin typeface="Helvetica Neue" charset="0"/>
            </a:endParaRPr>
          </a:p>
        </p:txBody>
      </p:sp>
      <p:pic>
        <p:nvPicPr>
          <p:cNvPr id="27" name="Resim 26">
            <a:extLst>
              <a:ext uri="{FF2B5EF4-FFF2-40B4-BE49-F238E27FC236}">
                <a16:creationId xmlns="" xmlns:a16="http://schemas.microsoft.com/office/drawing/2014/main" id="{6DC64D20-2913-4F3A-8E91-4CF9DB4F42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570" y="4619639"/>
            <a:ext cx="1613105" cy="1023488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="" xmlns:a16="http://schemas.microsoft.com/office/drawing/2014/main" id="{C4141D78-D59E-4D47-858A-E7D9946BE1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4559" y="3232448"/>
            <a:ext cx="1094182" cy="1595257"/>
          </a:xfrm>
          <a:prstGeom prst="rect">
            <a:avLst/>
          </a:prstGeom>
        </p:spPr>
      </p:pic>
      <p:pic>
        <p:nvPicPr>
          <p:cNvPr id="46" name="Resim 45">
            <a:extLst>
              <a:ext uri="{FF2B5EF4-FFF2-40B4-BE49-F238E27FC236}">
                <a16:creationId xmlns="" xmlns:a16="http://schemas.microsoft.com/office/drawing/2014/main" id="{7B00D1A3-46B8-47F0-B7A1-5E6933235C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0469" y="3246483"/>
            <a:ext cx="1147252" cy="1567189"/>
          </a:xfrm>
          <a:prstGeom prst="rect">
            <a:avLst/>
          </a:prstGeom>
        </p:spPr>
      </p:pic>
      <p:pic>
        <p:nvPicPr>
          <p:cNvPr id="47" name="Resim 46">
            <a:extLst>
              <a:ext uri="{FF2B5EF4-FFF2-40B4-BE49-F238E27FC236}">
                <a16:creationId xmlns="" xmlns:a16="http://schemas.microsoft.com/office/drawing/2014/main" id="{2E42BD74-7C1D-4FCE-84C2-8D122DD4E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0524" y="3780677"/>
            <a:ext cx="953960" cy="757343"/>
          </a:xfrm>
          <a:prstGeom prst="rect">
            <a:avLst/>
          </a:prstGeom>
        </p:spPr>
      </p:pic>
      <p:pic>
        <p:nvPicPr>
          <p:cNvPr id="48" name="Resim 47">
            <a:extLst>
              <a:ext uri="{FF2B5EF4-FFF2-40B4-BE49-F238E27FC236}">
                <a16:creationId xmlns="" xmlns:a16="http://schemas.microsoft.com/office/drawing/2014/main" id="{23E187A2-E2CB-4F06-928D-DBAE147D9E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6247" y="3207045"/>
            <a:ext cx="1316623" cy="481158"/>
          </a:xfrm>
          <a:prstGeom prst="rect">
            <a:avLst/>
          </a:prstGeom>
        </p:spPr>
      </p:pic>
      <p:pic>
        <p:nvPicPr>
          <p:cNvPr id="49" name="Resim 48">
            <a:extLst>
              <a:ext uri="{FF2B5EF4-FFF2-40B4-BE49-F238E27FC236}">
                <a16:creationId xmlns="" xmlns:a16="http://schemas.microsoft.com/office/drawing/2014/main" id="{28C485FA-BDEE-4A29-9A87-C9C64848FC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3419" y="3224934"/>
            <a:ext cx="992704" cy="481158"/>
          </a:xfrm>
          <a:prstGeom prst="rect">
            <a:avLst/>
          </a:prstGeom>
        </p:spPr>
      </p:pic>
      <p:pic>
        <p:nvPicPr>
          <p:cNvPr id="50" name="Resim 49">
            <a:extLst>
              <a:ext uri="{FF2B5EF4-FFF2-40B4-BE49-F238E27FC236}">
                <a16:creationId xmlns="" xmlns:a16="http://schemas.microsoft.com/office/drawing/2014/main" id="{72E5D61C-5C11-4629-A420-327E04B822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1969" y="3922483"/>
            <a:ext cx="1473877" cy="46778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10749" y="2877103"/>
            <a:ext cx="1560504" cy="87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 algn="ctr">
              <a:buNone/>
            </a:pPr>
            <a:r>
              <a:rPr lang="tr-TR" sz="6000" b="1" dirty="0" smtClean="0">
                <a:solidFill>
                  <a:schemeClr val="accent6">
                    <a:lumMod val="75000"/>
                  </a:schemeClr>
                </a:solidFill>
              </a:rPr>
              <a:t>THANK YOU!</a:t>
            </a:r>
            <a:endParaRPr lang="tr-TR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991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335</Words>
  <Application>Microsoft Office PowerPoint</Application>
  <PresentationFormat>Geniş ekran</PresentationFormat>
  <Paragraphs>55</Paragraphs>
  <Slides>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7" baseType="lpstr">
      <vt:lpstr>MS PGothic</vt:lpstr>
      <vt:lpstr>Arial</vt:lpstr>
      <vt:lpstr>Calibri</vt:lpstr>
      <vt:lpstr>Calibri Light</vt:lpstr>
      <vt:lpstr>Helvetica Neue</vt:lpstr>
      <vt:lpstr>Tahoma</vt:lpstr>
      <vt:lpstr>Times New Roman</vt:lpstr>
      <vt:lpstr>Wingdings</vt:lpstr>
      <vt:lpstr>Office Teması</vt:lpstr>
      <vt:lpstr>PowerPoint Sunusu</vt:lpstr>
      <vt:lpstr>           Circular Economy in Turkey</vt:lpstr>
      <vt:lpstr> Government Perspective and Action on Circular Economy in Turkey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Ceren Pınar Gayretli</dc:creator>
  <cp:lastModifiedBy>Ceren Pınar Gayretli</cp:lastModifiedBy>
  <cp:revision>12</cp:revision>
  <dcterms:created xsi:type="dcterms:W3CDTF">2020-12-01T10:26:05Z</dcterms:created>
  <dcterms:modified xsi:type="dcterms:W3CDTF">2020-12-09T04:37:05Z</dcterms:modified>
</cp:coreProperties>
</file>