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59" r:id="rId7"/>
    <p:sldId id="262" r:id="rId8"/>
    <p:sldId id="261" r:id="rId9"/>
  </p:sldIdLst>
  <p:sldSz cx="12192000" cy="6858000"/>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FB5"/>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C22C145-B927-4EDB-8860-D692E2AF711B}" type="datetimeFigureOut">
              <a:rPr lang="tr-TR" smtClean="0"/>
              <a:pPr/>
              <a:t>8.12.2020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334ECA-E693-40D7-9DAC-582DE35AEDDB}" type="slidenum">
              <a:rPr lang="tr-TR" smtClean="0"/>
              <a:pPr/>
              <a:t>‹#›</a:t>
            </a:fld>
            <a:endParaRPr lang="tr-TR"/>
          </a:p>
        </p:txBody>
      </p:sp>
      <p:pic>
        <p:nvPicPr>
          <p:cNvPr id="7" name="Resim 6"/>
          <p:cNvPicPr>
            <a:picLocks noChangeAspect="1"/>
          </p:cNvPicPr>
          <p:nvPr userDrawn="1"/>
        </p:nvPicPr>
        <p:blipFill>
          <a:blip r:embed="rId2" cstate="print"/>
          <a:stretch>
            <a:fillRect/>
          </a:stretch>
        </p:blipFill>
        <p:spPr>
          <a:xfrm>
            <a:off x="0" y="4156"/>
            <a:ext cx="12192000" cy="6849688"/>
          </a:xfrm>
          <a:prstGeom prst="rect">
            <a:avLst/>
          </a:prstGeom>
        </p:spPr>
      </p:pic>
    </p:spTree>
    <p:extLst>
      <p:ext uri="{BB962C8B-B14F-4D97-AF65-F5344CB8AC3E}">
        <p14:creationId xmlns:p14="http://schemas.microsoft.com/office/powerpoint/2010/main" val="4164589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C22C145-B927-4EDB-8860-D692E2AF711B}" type="datetimeFigureOut">
              <a:rPr lang="tr-TR" smtClean="0"/>
              <a:pPr/>
              <a:t>8.12.2020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334ECA-E693-40D7-9DAC-582DE35AEDDB}" type="slidenum">
              <a:rPr lang="tr-TR" smtClean="0"/>
              <a:pPr/>
              <a:t>‹#›</a:t>
            </a:fld>
            <a:endParaRPr lang="tr-TR"/>
          </a:p>
        </p:txBody>
      </p:sp>
    </p:spTree>
    <p:extLst>
      <p:ext uri="{BB962C8B-B14F-4D97-AF65-F5344CB8AC3E}">
        <p14:creationId xmlns:p14="http://schemas.microsoft.com/office/powerpoint/2010/main" val="368757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C22C145-B927-4EDB-8860-D692E2AF711B}" type="datetimeFigureOut">
              <a:rPr lang="tr-TR" smtClean="0"/>
              <a:pPr/>
              <a:t>8.12.2020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334ECA-E693-40D7-9DAC-582DE35AEDDB}" type="slidenum">
              <a:rPr lang="tr-TR" smtClean="0"/>
              <a:pPr/>
              <a:t>‹#›</a:t>
            </a:fld>
            <a:endParaRPr lang="tr-TR"/>
          </a:p>
        </p:txBody>
      </p:sp>
    </p:spTree>
    <p:extLst>
      <p:ext uri="{BB962C8B-B14F-4D97-AF65-F5344CB8AC3E}">
        <p14:creationId xmlns:p14="http://schemas.microsoft.com/office/powerpoint/2010/main" val="72803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20675"/>
            <a:ext cx="10515600" cy="1325563"/>
          </a:xfrm>
        </p:spPr>
        <p:txBody>
          <a:bodyPr/>
          <a:lstStyle/>
          <a:p>
            <a:r>
              <a:rPr lang="tr-TR" dirty="0"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C22C145-B927-4EDB-8860-D692E2AF711B}" type="datetimeFigureOut">
              <a:rPr lang="tr-TR" smtClean="0"/>
              <a:pPr/>
              <a:t>8.12.2020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334ECA-E693-40D7-9DAC-582DE35AEDDB}" type="slidenum">
              <a:rPr lang="tr-TR" smtClean="0"/>
              <a:pPr/>
              <a:t>‹#›</a:t>
            </a:fld>
            <a:endParaRPr lang="tr-TR"/>
          </a:p>
        </p:txBody>
      </p: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173" y="216581"/>
            <a:ext cx="1419070" cy="964519"/>
          </a:xfrm>
          <a:prstGeom prst="rect">
            <a:avLst/>
          </a:prstGeom>
        </p:spPr>
      </p:pic>
      <p:pic>
        <p:nvPicPr>
          <p:cNvPr id="9" name="Resim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9159" y="6133734"/>
            <a:ext cx="1085940" cy="724266"/>
          </a:xfrm>
          <a:prstGeom prst="rect">
            <a:avLst/>
          </a:prstGeom>
        </p:spPr>
      </p:pic>
    </p:spTree>
    <p:extLst>
      <p:ext uri="{BB962C8B-B14F-4D97-AF65-F5344CB8AC3E}">
        <p14:creationId xmlns:p14="http://schemas.microsoft.com/office/powerpoint/2010/main" val="317570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C22C145-B927-4EDB-8860-D692E2AF711B}" type="datetimeFigureOut">
              <a:rPr lang="tr-TR" smtClean="0"/>
              <a:pPr/>
              <a:t>8.12.2020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334ECA-E693-40D7-9DAC-582DE35AEDDB}" type="slidenum">
              <a:rPr lang="tr-TR" smtClean="0"/>
              <a:pPr/>
              <a:t>‹#›</a:t>
            </a:fld>
            <a:endParaRPr lang="tr-TR"/>
          </a:p>
        </p:txBody>
      </p:sp>
    </p:spTree>
    <p:extLst>
      <p:ext uri="{BB962C8B-B14F-4D97-AF65-F5344CB8AC3E}">
        <p14:creationId xmlns:p14="http://schemas.microsoft.com/office/powerpoint/2010/main" val="41570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C22C145-B927-4EDB-8860-D692E2AF711B}" type="datetimeFigureOut">
              <a:rPr lang="tr-TR" smtClean="0"/>
              <a:pPr/>
              <a:t>8.12.2020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8334ECA-E693-40D7-9DAC-582DE35AEDDB}" type="slidenum">
              <a:rPr lang="tr-TR" smtClean="0"/>
              <a:pPr/>
              <a:t>‹#›</a:t>
            </a:fld>
            <a:endParaRPr lang="tr-TR"/>
          </a:p>
        </p:txBody>
      </p:sp>
    </p:spTree>
    <p:extLst>
      <p:ext uri="{BB962C8B-B14F-4D97-AF65-F5344CB8AC3E}">
        <p14:creationId xmlns:p14="http://schemas.microsoft.com/office/powerpoint/2010/main" val="244116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C22C145-B927-4EDB-8860-D692E2AF711B}" type="datetimeFigureOut">
              <a:rPr lang="tr-TR" smtClean="0"/>
              <a:pPr/>
              <a:t>8.12.2020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8334ECA-E693-40D7-9DAC-582DE35AEDDB}" type="slidenum">
              <a:rPr lang="tr-TR" smtClean="0"/>
              <a:pPr/>
              <a:t>‹#›</a:t>
            </a:fld>
            <a:endParaRPr lang="tr-TR"/>
          </a:p>
        </p:txBody>
      </p:sp>
    </p:spTree>
    <p:extLst>
      <p:ext uri="{BB962C8B-B14F-4D97-AF65-F5344CB8AC3E}">
        <p14:creationId xmlns:p14="http://schemas.microsoft.com/office/powerpoint/2010/main" val="107056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C22C145-B927-4EDB-8860-D692E2AF711B}" type="datetimeFigureOut">
              <a:rPr lang="tr-TR" smtClean="0"/>
              <a:pPr/>
              <a:t>8.12.2020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8334ECA-E693-40D7-9DAC-582DE35AEDDB}" type="slidenum">
              <a:rPr lang="tr-TR" smtClean="0"/>
              <a:pPr/>
              <a:t>‹#›</a:t>
            </a:fld>
            <a:endParaRPr lang="tr-TR"/>
          </a:p>
        </p:txBody>
      </p:sp>
    </p:spTree>
    <p:extLst>
      <p:ext uri="{BB962C8B-B14F-4D97-AF65-F5344CB8AC3E}">
        <p14:creationId xmlns:p14="http://schemas.microsoft.com/office/powerpoint/2010/main" val="70153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C22C145-B927-4EDB-8860-D692E2AF711B}" type="datetimeFigureOut">
              <a:rPr lang="tr-TR" smtClean="0"/>
              <a:pPr/>
              <a:t>8.12.2020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8334ECA-E693-40D7-9DAC-582DE35AEDDB}" type="slidenum">
              <a:rPr lang="tr-TR" smtClean="0"/>
              <a:pPr/>
              <a:t>‹#›</a:t>
            </a:fld>
            <a:endParaRPr lang="tr-TR"/>
          </a:p>
        </p:txBody>
      </p:sp>
    </p:spTree>
    <p:extLst>
      <p:ext uri="{BB962C8B-B14F-4D97-AF65-F5344CB8AC3E}">
        <p14:creationId xmlns:p14="http://schemas.microsoft.com/office/powerpoint/2010/main" val="66540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C22C145-B927-4EDB-8860-D692E2AF711B}" type="datetimeFigureOut">
              <a:rPr lang="tr-TR" smtClean="0"/>
              <a:pPr/>
              <a:t>8.12.2020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8334ECA-E693-40D7-9DAC-582DE35AEDDB}" type="slidenum">
              <a:rPr lang="tr-TR" smtClean="0"/>
              <a:pPr/>
              <a:t>‹#›</a:t>
            </a:fld>
            <a:endParaRPr lang="tr-TR"/>
          </a:p>
        </p:txBody>
      </p:sp>
    </p:spTree>
    <p:extLst>
      <p:ext uri="{BB962C8B-B14F-4D97-AF65-F5344CB8AC3E}">
        <p14:creationId xmlns:p14="http://schemas.microsoft.com/office/powerpoint/2010/main" val="25892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C22C145-B927-4EDB-8860-D692E2AF711B}" type="datetimeFigureOut">
              <a:rPr lang="tr-TR" smtClean="0"/>
              <a:pPr/>
              <a:t>8.12.2020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8334ECA-E693-40D7-9DAC-582DE35AEDDB}" type="slidenum">
              <a:rPr lang="tr-TR" smtClean="0"/>
              <a:pPr/>
              <a:t>‹#›</a:t>
            </a:fld>
            <a:endParaRPr lang="tr-TR"/>
          </a:p>
        </p:txBody>
      </p:sp>
    </p:spTree>
    <p:extLst>
      <p:ext uri="{BB962C8B-B14F-4D97-AF65-F5344CB8AC3E}">
        <p14:creationId xmlns:p14="http://schemas.microsoft.com/office/powerpoint/2010/main" val="335193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C145-B927-4EDB-8860-D692E2AF711B}" type="datetimeFigureOut">
              <a:rPr lang="tr-TR" smtClean="0"/>
              <a:pPr/>
              <a:t>8.12.2020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34ECA-E693-40D7-9DAC-582DE35AEDDB}" type="slidenum">
              <a:rPr lang="tr-TR" smtClean="0"/>
              <a:pPr/>
              <a:t>‹#›</a:t>
            </a:fld>
            <a:endParaRPr lang="tr-TR"/>
          </a:p>
        </p:txBody>
      </p:sp>
    </p:spTree>
    <p:extLst>
      <p:ext uri="{BB962C8B-B14F-4D97-AF65-F5344CB8AC3E}">
        <p14:creationId xmlns:p14="http://schemas.microsoft.com/office/powerpoint/2010/main" val="369313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29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alpha val="28000"/>
              </a:srgbClr>
            </a:gs>
            <a:gs pos="100000">
              <a:srgbClr val="156B13">
                <a:alpha val="60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10110466" y="297961"/>
            <a:ext cx="1870908" cy="792000"/>
          </a:xfrm>
          <a:prstGeom prst="rect">
            <a:avLst/>
          </a:prstGeom>
          <a:noFill/>
          <a:ln w="9525">
            <a:noFill/>
            <a:miter lim="800000"/>
            <a:headEnd/>
            <a:tailEnd/>
          </a:ln>
        </p:spPr>
      </p:pic>
      <p:sp>
        <p:nvSpPr>
          <p:cNvPr id="6" name="Titolo 3"/>
          <p:cNvSpPr txBox="1">
            <a:spLocks/>
          </p:cNvSpPr>
          <p:nvPr/>
        </p:nvSpPr>
        <p:spPr>
          <a:xfrm>
            <a:off x="435520" y="1113731"/>
            <a:ext cx="11113771" cy="60960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Circular Economy in North</a:t>
            </a:r>
            <a:r>
              <a:rPr kumimoji="0" lang="en-GB" sz="36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en-GB" sz="3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Macedonia: Current context</a:t>
            </a:r>
            <a:endParaRPr kumimoji="0" lang="en-GB"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7" name="Rectangle 1"/>
          <p:cNvSpPr>
            <a:spLocks noChangeArrowheads="1"/>
          </p:cNvSpPr>
          <p:nvPr/>
        </p:nvSpPr>
        <p:spPr bwMode="auto">
          <a:xfrm>
            <a:off x="692331" y="2073108"/>
            <a:ext cx="10800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Ø"/>
            </a:pPr>
            <a:r>
              <a:rPr lang="en-GB" dirty="0" smtClean="0">
                <a:solidFill>
                  <a:schemeClr val="accent6">
                    <a:lumMod val="50000"/>
                  </a:schemeClr>
                </a:solidFill>
                <a:latin typeface="Times New Roman" pitchFamily="18" charset="0"/>
                <a:cs typeface="Times New Roman" pitchFamily="18" charset="0"/>
              </a:rPr>
              <a:t>In the Republic of North Macedonia, even though the notion of </a:t>
            </a:r>
            <a:r>
              <a:rPr lang="en-GB" b="1" dirty="0" smtClean="0">
                <a:solidFill>
                  <a:schemeClr val="accent6">
                    <a:lumMod val="50000"/>
                  </a:schemeClr>
                </a:solidFill>
                <a:latin typeface="Times New Roman" pitchFamily="18" charset="0"/>
                <a:cs typeface="Times New Roman" pitchFamily="18" charset="0"/>
              </a:rPr>
              <a:t>“circular economy”</a:t>
            </a:r>
            <a:r>
              <a:rPr lang="en-GB" dirty="0" smtClean="0">
                <a:solidFill>
                  <a:schemeClr val="accent6">
                    <a:lumMod val="50000"/>
                  </a:schemeClr>
                </a:solidFill>
                <a:latin typeface="Times New Roman" pitchFamily="18" charset="0"/>
                <a:cs typeface="Times New Roman" pitchFamily="18" charset="0"/>
              </a:rPr>
              <a:t> </a:t>
            </a:r>
            <a:r>
              <a:rPr lang="en-GB" b="1" dirty="0" smtClean="0">
                <a:solidFill>
                  <a:schemeClr val="accent6">
                    <a:lumMod val="50000"/>
                  </a:schemeClr>
                </a:solidFill>
                <a:latin typeface="Times New Roman" pitchFamily="18" charset="0"/>
                <a:cs typeface="Times New Roman" pitchFamily="18" charset="0"/>
              </a:rPr>
              <a:t>has only recently (and explicitly) entered in the legal framework  </a:t>
            </a:r>
            <a:r>
              <a:rPr lang="en-GB" dirty="0" smtClean="0">
                <a:solidFill>
                  <a:schemeClr val="accent6">
                    <a:lumMod val="50000"/>
                  </a:schemeClr>
                </a:solidFill>
                <a:latin typeface="Times New Roman" pitchFamily="18" charset="0"/>
                <a:cs typeface="Times New Roman" pitchFamily="18" charset="0"/>
              </a:rPr>
              <a:t>the concept of circularity in the economy is not entirely new.</a:t>
            </a:r>
          </a:p>
          <a:p>
            <a:pPr lvl="0" fontAlgn="base">
              <a:spcBef>
                <a:spcPct val="0"/>
              </a:spcBef>
              <a:spcAft>
                <a:spcPct val="0"/>
              </a:spcAft>
              <a:buFont typeface="Wingdings" pitchFamily="2" charset="2"/>
              <a:buChar char="Ø"/>
            </a:pPr>
            <a:endParaRPr kumimoji="0" lang="en-GB" b="0" u="none" strike="noStrike" cap="none" normalizeH="0" baseline="0" dirty="0" smtClean="0">
              <a:ln>
                <a:noFill/>
              </a:ln>
              <a:solidFill>
                <a:schemeClr val="accent6">
                  <a:lumMod val="50000"/>
                </a:schemeClr>
              </a:solidFill>
              <a:effectLst/>
              <a:latin typeface="Times New Roman" pitchFamily="18" charset="0"/>
              <a:cs typeface="Times New Roman" pitchFamily="18" charset="0"/>
            </a:endParaRPr>
          </a:p>
          <a:p>
            <a:pPr lvl="0" fontAlgn="base">
              <a:spcBef>
                <a:spcPct val="0"/>
              </a:spcBef>
              <a:spcAft>
                <a:spcPct val="0"/>
              </a:spcAft>
              <a:buFont typeface="Wingdings" pitchFamily="2" charset="2"/>
              <a:buChar char="Ø"/>
            </a:pPr>
            <a:r>
              <a:rPr lang="en-GB" dirty="0" smtClean="0">
                <a:solidFill>
                  <a:schemeClr val="accent6">
                    <a:lumMod val="50000"/>
                  </a:schemeClr>
                </a:solidFill>
                <a:latin typeface="Times New Roman" pitchFamily="18" charset="0"/>
                <a:cs typeface="Times New Roman" pitchFamily="18" charset="0"/>
              </a:rPr>
              <a:t>The </a:t>
            </a:r>
            <a:r>
              <a:rPr lang="en-GB" b="1" dirty="0" smtClean="0">
                <a:solidFill>
                  <a:schemeClr val="accent6">
                    <a:lumMod val="50000"/>
                  </a:schemeClr>
                </a:solidFill>
                <a:latin typeface="Times New Roman" pitchFamily="18" charset="0"/>
                <a:cs typeface="Times New Roman" pitchFamily="18" charset="0"/>
              </a:rPr>
              <a:t>use of secondary row materials </a:t>
            </a:r>
            <a:r>
              <a:rPr lang="en-GB" dirty="0" smtClean="0">
                <a:solidFill>
                  <a:schemeClr val="accent6">
                    <a:lumMod val="50000"/>
                  </a:schemeClr>
                </a:solidFill>
                <a:latin typeface="Times New Roman" pitchFamily="18" charset="0"/>
                <a:cs typeface="Times New Roman" pitchFamily="18" charset="0"/>
              </a:rPr>
              <a:t>as resources, in particular various types of metal and paper, has been long </a:t>
            </a:r>
            <a:r>
              <a:rPr lang="en-GB" b="1" dirty="0" smtClean="0">
                <a:solidFill>
                  <a:schemeClr val="accent6">
                    <a:lumMod val="50000"/>
                  </a:schemeClr>
                </a:solidFill>
                <a:latin typeface="Times New Roman" pitchFamily="18" charset="0"/>
                <a:cs typeface="Times New Roman" pitchFamily="18" charset="0"/>
              </a:rPr>
              <a:t>present in the country economic cycle </a:t>
            </a:r>
            <a:r>
              <a:rPr lang="en-GB" dirty="0" smtClean="0">
                <a:solidFill>
                  <a:schemeClr val="accent6">
                    <a:lumMod val="50000"/>
                  </a:schemeClr>
                </a:solidFill>
                <a:latin typeface="Times New Roman" pitchFamily="18" charset="0"/>
                <a:cs typeface="Times New Roman" pitchFamily="18" charset="0"/>
              </a:rPr>
              <a:t>of production and trading activities.</a:t>
            </a:r>
          </a:p>
          <a:p>
            <a:pPr lvl="0" fontAlgn="base">
              <a:spcBef>
                <a:spcPct val="0"/>
              </a:spcBef>
              <a:spcAft>
                <a:spcPct val="0"/>
              </a:spcAft>
              <a:buFont typeface="Wingdings" pitchFamily="2" charset="2"/>
              <a:buChar char="Ø"/>
            </a:pPr>
            <a:endParaRPr kumimoji="0" lang="en-GB" b="0" u="none" strike="noStrike" cap="none" normalizeH="0" baseline="0" dirty="0" smtClean="0">
              <a:ln>
                <a:noFill/>
              </a:ln>
              <a:solidFill>
                <a:schemeClr val="accent6">
                  <a:lumMod val="50000"/>
                </a:schemeClr>
              </a:solidFill>
              <a:effectLst/>
              <a:latin typeface="Times New Roman" pitchFamily="18" charset="0"/>
              <a:cs typeface="Times New Roman" pitchFamily="18" charset="0"/>
            </a:endParaRPr>
          </a:p>
          <a:p>
            <a:pPr lvl="0" fontAlgn="base">
              <a:spcBef>
                <a:spcPct val="0"/>
              </a:spcBef>
              <a:spcAft>
                <a:spcPct val="0"/>
              </a:spcAft>
              <a:buFont typeface="Wingdings" pitchFamily="2" charset="2"/>
              <a:buChar char="Ø"/>
            </a:pPr>
            <a:r>
              <a:rPr lang="en-GB" dirty="0" smtClean="0">
                <a:solidFill>
                  <a:schemeClr val="accent6">
                    <a:lumMod val="50000"/>
                  </a:schemeClr>
                </a:solidFill>
                <a:latin typeface="Times New Roman" pitchFamily="18" charset="0"/>
                <a:cs typeface="Times New Roman" pitchFamily="18" charset="0"/>
              </a:rPr>
              <a:t>The </a:t>
            </a:r>
            <a:r>
              <a:rPr lang="en-GB" b="1" dirty="0" smtClean="0">
                <a:solidFill>
                  <a:schemeClr val="accent6">
                    <a:lumMod val="50000"/>
                  </a:schemeClr>
                </a:solidFill>
                <a:latin typeface="Times New Roman" pitchFamily="18" charset="0"/>
                <a:cs typeface="Times New Roman" pitchFamily="18" charset="0"/>
              </a:rPr>
              <a:t>current legal environment </a:t>
            </a:r>
            <a:r>
              <a:rPr lang="en-GB" dirty="0" smtClean="0">
                <a:solidFill>
                  <a:schemeClr val="accent6">
                    <a:lumMod val="50000"/>
                  </a:schemeClr>
                </a:solidFill>
                <a:latin typeface="Times New Roman" pitchFamily="18" charset="0"/>
                <a:cs typeface="Times New Roman" pitchFamily="18" charset="0"/>
              </a:rPr>
              <a:t>that profiles the circularity of the economy, defined by a corpus of laws, regulations, and strategic national documents and action plans, </a:t>
            </a:r>
            <a:r>
              <a:rPr lang="en-GB" b="1" dirty="0" smtClean="0">
                <a:solidFill>
                  <a:schemeClr val="accent6">
                    <a:lumMod val="50000"/>
                  </a:schemeClr>
                </a:solidFill>
                <a:latin typeface="Times New Roman" pitchFamily="18" charset="0"/>
                <a:cs typeface="Times New Roman" pitchFamily="18" charset="0"/>
              </a:rPr>
              <a:t>does provide basis for implementation of the concept of circular economy </a:t>
            </a:r>
            <a:r>
              <a:rPr lang="en-GB" dirty="0" smtClean="0">
                <a:solidFill>
                  <a:schemeClr val="accent6">
                    <a:lumMod val="50000"/>
                  </a:schemeClr>
                </a:solidFill>
                <a:latin typeface="Times New Roman" pitchFamily="18" charset="0"/>
                <a:cs typeface="Times New Roman" pitchFamily="18" charset="0"/>
              </a:rPr>
              <a:t>in the country.</a:t>
            </a:r>
            <a:endParaRPr kumimoji="0" lang="en-US" b="0" u="none" strike="noStrike" cap="none" normalizeH="0" baseline="0" dirty="0" smtClean="0">
              <a:ln>
                <a:noFill/>
              </a:ln>
              <a:solidFill>
                <a:schemeClr val="accent6">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GB" dirty="0" smtClean="0">
              <a:solidFill>
                <a:schemeClr val="accent6">
                  <a:lumMod val="50000"/>
                </a:schemeClr>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en-GB" dirty="0" smtClean="0">
                <a:solidFill>
                  <a:schemeClr val="accent6">
                    <a:lumMod val="50000"/>
                  </a:schemeClr>
                </a:solidFill>
                <a:latin typeface="Times New Roman" pitchFamily="18" charset="0"/>
                <a:cs typeface="Times New Roman" pitchFamily="18" charset="0"/>
              </a:rPr>
              <a:t>The </a:t>
            </a:r>
            <a:r>
              <a:rPr lang="en-GB" b="1" dirty="0" smtClean="0">
                <a:solidFill>
                  <a:schemeClr val="accent6">
                    <a:lumMod val="50000"/>
                  </a:schemeClr>
                </a:solidFill>
                <a:latin typeface="Times New Roman" pitchFamily="18" charset="0"/>
                <a:cs typeface="Times New Roman" pitchFamily="18" charset="0"/>
              </a:rPr>
              <a:t>interest of the wider society</a:t>
            </a:r>
            <a:r>
              <a:rPr lang="en-GB" dirty="0" smtClean="0">
                <a:solidFill>
                  <a:schemeClr val="accent6">
                    <a:lumMod val="50000"/>
                  </a:schemeClr>
                </a:solidFill>
                <a:latin typeface="Times New Roman" pitchFamily="18" charset="0"/>
                <a:cs typeface="Times New Roman" pitchFamily="18" charset="0"/>
              </a:rPr>
              <a:t>, including scholars, researchers, NGOs and media, relating to circular economy potentials and practices in the country has also been </a:t>
            </a:r>
            <a:r>
              <a:rPr lang="en-GB" b="1" dirty="0" smtClean="0">
                <a:solidFill>
                  <a:schemeClr val="accent6">
                    <a:lumMod val="50000"/>
                  </a:schemeClr>
                </a:solidFill>
                <a:latin typeface="Times New Roman" pitchFamily="18" charset="0"/>
                <a:cs typeface="Times New Roman" pitchFamily="18" charset="0"/>
              </a:rPr>
              <a:t>present and increasing in the past several years</a:t>
            </a:r>
            <a:r>
              <a:rPr lang="en-GB" dirty="0" smtClean="0">
                <a:solidFill>
                  <a:schemeClr val="accent6">
                    <a:lumMod val="50000"/>
                  </a:schemeClr>
                </a:solidFill>
                <a:latin typeface="Times New Roman" pitchFamily="18" charset="0"/>
                <a:cs typeface="Times New Roman" pitchFamily="18" charset="0"/>
              </a:rPr>
              <a:t>, manifested in a form of case studies, conferences, media articles and CSO initiatives that explicitly target the concept of  CE. </a:t>
            </a:r>
            <a:endParaRPr kumimoji="0" lang="en-GB" sz="2200" b="0" u="none" strike="noStrike" cap="none" normalizeH="0" baseline="0" dirty="0" smtClean="0">
              <a:ln>
                <a:noFill/>
              </a:ln>
              <a:solidFill>
                <a:schemeClr val="accent6">
                  <a:lumMod val="50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8892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alpha val="28000"/>
              </a:srgbClr>
            </a:gs>
            <a:gs pos="100000">
              <a:srgbClr val="156B13">
                <a:alpha val="60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10110466" y="297961"/>
            <a:ext cx="1870908" cy="792000"/>
          </a:xfrm>
          <a:prstGeom prst="rect">
            <a:avLst/>
          </a:prstGeom>
          <a:noFill/>
          <a:ln w="9525">
            <a:noFill/>
            <a:miter lim="800000"/>
            <a:headEnd/>
            <a:tailEnd/>
          </a:ln>
        </p:spPr>
      </p:pic>
      <p:sp>
        <p:nvSpPr>
          <p:cNvPr id="6" name="Titolo 3"/>
          <p:cNvSpPr txBox="1">
            <a:spLocks/>
          </p:cNvSpPr>
          <p:nvPr/>
        </p:nvSpPr>
        <p:spPr>
          <a:xfrm>
            <a:off x="500835" y="983101"/>
            <a:ext cx="11113771" cy="60960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Findings</a:t>
            </a:r>
            <a:endParaRPr kumimoji="0" lang="en-GB"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Rectangle 1"/>
          <p:cNvSpPr>
            <a:spLocks noChangeArrowheads="1"/>
          </p:cNvSpPr>
          <p:nvPr/>
        </p:nvSpPr>
        <p:spPr bwMode="auto">
          <a:xfrm>
            <a:off x="779417" y="1729442"/>
            <a:ext cx="10800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dirty="0" smtClean="0">
                <a:solidFill>
                  <a:schemeClr val="accent6">
                    <a:lumMod val="50000"/>
                  </a:schemeClr>
                </a:solidFill>
                <a:latin typeface="Times New Roman" pitchFamily="18" charset="0"/>
                <a:cs typeface="Times New Roman" pitchFamily="18" charset="0"/>
              </a:rPr>
              <a:t>Using the approach and logic of the EU proposed Monitoring framework and indicators, key can be summarised as following:</a:t>
            </a:r>
          </a:p>
          <a:p>
            <a:endParaRPr lang="en-GB" dirty="0" smtClean="0">
              <a:solidFill>
                <a:schemeClr val="accent6">
                  <a:lumMod val="50000"/>
                </a:schemeClr>
              </a:solidFill>
              <a:latin typeface="Times New Roman" pitchFamily="18" charset="0"/>
              <a:cs typeface="Times New Roman" pitchFamily="18" charset="0"/>
            </a:endParaRPr>
          </a:p>
          <a:p>
            <a:pPr>
              <a:buFont typeface="Wingdings" pitchFamily="2" charset="2"/>
              <a:buChar char="Ø"/>
            </a:pPr>
            <a:r>
              <a:rPr lang="en-GB" b="1" dirty="0" smtClean="0">
                <a:solidFill>
                  <a:schemeClr val="accent6">
                    <a:lumMod val="50000"/>
                  </a:schemeClr>
                </a:solidFill>
                <a:latin typeface="Times New Roman" pitchFamily="18" charset="0"/>
                <a:cs typeface="Times New Roman" pitchFamily="18" charset="0"/>
              </a:rPr>
              <a:t>Production and consumption - </a:t>
            </a:r>
            <a:r>
              <a:rPr lang="en-GB" dirty="0" smtClean="0">
                <a:solidFill>
                  <a:schemeClr val="accent6">
                    <a:lumMod val="50000"/>
                  </a:schemeClr>
                </a:solidFill>
                <a:latin typeface="Times New Roman" pitchFamily="18" charset="0"/>
                <a:cs typeface="Times New Roman" pitchFamily="18" charset="0"/>
              </a:rPr>
              <a:t>Limited progress can be observed towards more circular trends in production and consumption, in terms of waste generation.</a:t>
            </a:r>
          </a:p>
          <a:p>
            <a:pPr>
              <a:buFont typeface="Wingdings" pitchFamily="2" charset="2"/>
              <a:buChar char="Ø"/>
            </a:pPr>
            <a:endParaRPr lang="en-GB" b="1" dirty="0" smtClean="0">
              <a:solidFill>
                <a:schemeClr val="accent6">
                  <a:lumMod val="50000"/>
                </a:schemeClr>
              </a:solidFill>
              <a:latin typeface="Times New Roman" pitchFamily="18" charset="0"/>
              <a:cs typeface="Times New Roman" pitchFamily="18" charset="0"/>
            </a:endParaRPr>
          </a:p>
          <a:p>
            <a:pPr>
              <a:buFont typeface="Wingdings" pitchFamily="2" charset="2"/>
              <a:buChar char="Ø"/>
            </a:pPr>
            <a:r>
              <a:rPr lang="en-GB" b="1" dirty="0" smtClean="0">
                <a:solidFill>
                  <a:schemeClr val="accent6">
                    <a:lumMod val="50000"/>
                  </a:schemeClr>
                </a:solidFill>
                <a:latin typeface="Times New Roman" pitchFamily="18" charset="0"/>
                <a:cs typeface="Times New Roman" pitchFamily="18" charset="0"/>
              </a:rPr>
              <a:t>Waste Management - </a:t>
            </a:r>
            <a:r>
              <a:rPr lang="en-GB" dirty="0" smtClean="0">
                <a:solidFill>
                  <a:schemeClr val="accent6">
                    <a:lumMod val="50000"/>
                  </a:schemeClr>
                </a:solidFill>
                <a:latin typeface="Times New Roman" pitchFamily="18" charset="0"/>
                <a:cs typeface="Times New Roman" pitchFamily="18" charset="0"/>
              </a:rPr>
              <a:t>Waste management generally shows slow but positive developments, yet with significant room for improvement for recycling across the key waste streams.</a:t>
            </a:r>
          </a:p>
          <a:p>
            <a:pPr>
              <a:buFont typeface="Wingdings" pitchFamily="2" charset="2"/>
              <a:buChar char="Ø"/>
            </a:pPr>
            <a:endParaRPr lang="en-GB" b="1" dirty="0" smtClean="0">
              <a:solidFill>
                <a:schemeClr val="accent6">
                  <a:lumMod val="50000"/>
                </a:schemeClr>
              </a:solidFill>
              <a:latin typeface="Times New Roman" pitchFamily="18" charset="0"/>
              <a:cs typeface="Times New Roman" pitchFamily="18" charset="0"/>
            </a:endParaRPr>
          </a:p>
          <a:p>
            <a:pPr>
              <a:buFont typeface="Wingdings" pitchFamily="2" charset="2"/>
              <a:buChar char="Ø"/>
            </a:pPr>
            <a:r>
              <a:rPr lang="en-GB" b="1" dirty="0" smtClean="0">
                <a:solidFill>
                  <a:schemeClr val="accent6">
                    <a:lumMod val="50000"/>
                  </a:schemeClr>
                </a:solidFill>
                <a:latin typeface="Times New Roman" pitchFamily="18" charset="0"/>
                <a:cs typeface="Times New Roman" pitchFamily="18" charset="0"/>
              </a:rPr>
              <a:t>Secondary raw materials - </a:t>
            </a:r>
            <a:r>
              <a:rPr lang="en-GB" dirty="0" smtClean="0">
                <a:solidFill>
                  <a:schemeClr val="accent6">
                    <a:lumMod val="50000"/>
                  </a:schemeClr>
                </a:solidFill>
                <a:latin typeface="Times New Roman" pitchFamily="18" charset="0"/>
                <a:cs typeface="Times New Roman" pitchFamily="18" charset="0"/>
              </a:rPr>
              <a:t>The contribution of recycled materials to overall materials demand is relatively low. Trade in secondary raw materials is increasing. </a:t>
            </a:r>
          </a:p>
          <a:p>
            <a:pPr>
              <a:buFont typeface="Wingdings" pitchFamily="2" charset="2"/>
              <a:buChar char="Ø"/>
            </a:pPr>
            <a:endParaRPr lang="en-GB" b="1" dirty="0" smtClean="0">
              <a:solidFill>
                <a:schemeClr val="accent6">
                  <a:lumMod val="50000"/>
                </a:schemeClr>
              </a:solidFill>
              <a:latin typeface="Times New Roman" pitchFamily="18" charset="0"/>
              <a:cs typeface="Times New Roman" pitchFamily="18" charset="0"/>
            </a:endParaRPr>
          </a:p>
          <a:p>
            <a:pPr>
              <a:buFont typeface="Wingdings" pitchFamily="2" charset="2"/>
              <a:buChar char="Ø"/>
            </a:pPr>
            <a:r>
              <a:rPr lang="en-GB" b="1" dirty="0" smtClean="0">
                <a:solidFill>
                  <a:schemeClr val="accent6">
                    <a:lumMod val="50000"/>
                  </a:schemeClr>
                </a:solidFill>
                <a:latin typeface="Times New Roman" pitchFamily="18" charset="0"/>
                <a:cs typeface="Times New Roman" pitchFamily="18" charset="0"/>
              </a:rPr>
              <a:t>Competitiveness and innovation -  </a:t>
            </a:r>
            <a:r>
              <a:rPr lang="en-GB" dirty="0" smtClean="0">
                <a:solidFill>
                  <a:schemeClr val="accent6">
                    <a:lumMod val="50000"/>
                  </a:schemeClr>
                </a:solidFill>
                <a:latin typeface="Times New Roman" pitchFamily="18" charset="0"/>
                <a:cs typeface="Times New Roman" pitchFamily="18" charset="0"/>
              </a:rPr>
              <a:t>Republic of North Macedonia is categorised as a "modest innovator" compared to other European countries (</a:t>
            </a:r>
            <a:r>
              <a:rPr lang="en-US" dirty="0" smtClean="0">
                <a:solidFill>
                  <a:schemeClr val="accent6">
                    <a:lumMod val="50000"/>
                  </a:schemeClr>
                </a:solidFill>
                <a:latin typeface="Times New Roman" pitchFamily="18" charset="0"/>
                <a:cs typeface="Times New Roman" pitchFamily="18" charset="0"/>
              </a:rPr>
              <a:t>Over time, performance has increased relative to that of the EU, and 2020 it increased by 10.8 index points  compared to EU in 2012, </a:t>
            </a:r>
            <a:r>
              <a:rPr lang="en-GB" dirty="0" smtClean="0">
                <a:solidFill>
                  <a:schemeClr val="accent6">
                    <a:lumMod val="50000"/>
                  </a:schemeClr>
                </a:solidFill>
                <a:latin typeface="Times New Roman" pitchFamily="18" charset="0"/>
                <a:cs typeface="Times New Roman" pitchFamily="18" charset="0"/>
              </a:rPr>
              <a:t>but 4 index points behind compared to EU in 2019.</a:t>
            </a:r>
            <a:endParaRPr lang="en-US"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8892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alpha val="28000"/>
              </a:srgbClr>
            </a:gs>
            <a:gs pos="100000">
              <a:srgbClr val="156B13">
                <a:alpha val="60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10110466" y="297961"/>
            <a:ext cx="1870908" cy="792000"/>
          </a:xfrm>
          <a:prstGeom prst="rect">
            <a:avLst/>
          </a:prstGeom>
          <a:noFill/>
          <a:ln w="9525">
            <a:noFill/>
            <a:miter lim="800000"/>
            <a:headEnd/>
            <a:tailEnd/>
          </a:ln>
        </p:spPr>
      </p:pic>
      <p:sp>
        <p:nvSpPr>
          <p:cNvPr id="6" name="Titolo 3"/>
          <p:cNvSpPr txBox="1">
            <a:spLocks/>
          </p:cNvSpPr>
          <p:nvPr/>
        </p:nvSpPr>
        <p:spPr>
          <a:xfrm>
            <a:off x="500835" y="983101"/>
            <a:ext cx="11113771" cy="609601"/>
          </a:xfrm>
          <a:prstGeom prst="rect">
            <a:avLst/>
          </a:prstGeom>
        </p:spPr>
        <p:txBody>
          <a:bodyPr vert="horz" lIns="91440" tIns="45720" rIns="91440" bIns="45720" rtlCol="0" anchor="ctr">
            <a:normAutofit/>
          </a:bodyPr>
          <a:lstStyle/>
          <a:p>
            <a:pPr lvl="0" algn="ctr">
              <a:lnSpc>
                <a:spcPct val="90000"/>
              </a:lnSpc>
              <a:spcBef>
                <a:spcPct val="0"/>
              </a:spcBef>
            </a:pPr>
            <a:r>
              <a:rPr lang="en-GB" sz="3600"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CE Initiatives in North Macedonia</a:t>
            </a:r>
            <a:endParaRPr kumimoji="0" lang="en-GB"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Rectangle 1"/>
          <p:cNvSpPr>
            <a:spLocks noChangeArrowheads="1"/>
          </p:cNvSpPr>
          <p:nvPr/>
        </p:nvSpPr>
        <p:spPr bwMode="auto">
          <a:xfrm>
            <a:off x="966647" y="1890222"/>
            <a:ext cx="3017523"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GB" b="1" i="1" dirty="0" smtClean="0">
                <a:latin typeface="Times New Roman" pitchFamily="18" charset="0"/>
                <a:cs typeface="Times New Roman" pitchFamily="18" charset="0"/>
              </a:rPr>
              <a:t>“Trash for Cash” initiatives : </a:t>
            </a:r>
            <a:r>
              <a:rPr lang="en-GB" dirty="0" smtClean="0">
                <a:latin typeface="Times New Roman" pitchFamily="18" charset="0"/>
                <a:cs typeface="Times New Roman" pitchFamily="18" charset="0"/>
              </a:rPr>
              <a:t>Reverse Vending Machines: </a:t>
            </a:r>
          </a:p>
          <a:p>
            <a:r>
              <a:rPr lang="en-GB" dirty="0" smtClean="0">
                <a:latin typeface="Times New Roman" pitchFamily="18" charset="0"/>
                <a:cs typeface="Times New Roman" pitchFamily="18" charset="0"/>
              </a:rPr>
              <a:t>All residents who will be involved in this process of selective waste disposal will receive subsidies (a certain amount of money on the new Green Pay Card), allowing them to buy with discounting in certain markets, shops, bars, etc., or to pay for the services provided by the parking company.</a:t>
            </a:r>
            <a:endParaRPr lang="en-US" dirty="0">
              <a:latin typeface="Times New Roman" pitchFamily="18" charset="0"/>
              <a:cs typeface="Times New Roman" pitchFamily="18" charset="0"/>
            </a:endParaRPr>
          </a:p>
        </p:txBody>
      </p:sp>
      <p:pic>
        <p:nvPicPr>
          <p:cNvPr id="2050" name="Picture 2" descr="recycling-vending-machines-reverse-vending-machine-envase-vending-machine-thumbnail"/>
          <p:cNvPicPr>
            <a:picLocks noChangeAspect="1" noChangeArrowheads="1"/>
          </p:cNvPicPr>
          <p:nvPr/>
        </p:nvPicPr>
        <p:blipFill>
          <a:blip r:embed="rId3" cstate="print"/>
          <a:srcRect/>
          <a:stretch>
            <a:fillRect/>
          </a:stretch>
        </p:blipFill>
        <p:spPr bwMode="auto">
          <a:xfrm>
            <a:off x="4278085" y="2051778"/>
            <a:ext cx="1935861" cy="2880000"/>
          </a:xfrm>
          <a:prstGeom prst="rect">
            <a:avLst/>
          </a:prstGeom>
          <a:noFill/>
          <a:ln w="9525">
            <a:noFill/>
            <a:miter lim="800000"/>
            <a:headEnd/>
            <a:tailEnd/>
          </a:ln>
        </p:spPr>
      </p:pic>
      <p:sp>
        <p:nvSpPr>
          <p:cNvPr id="8" name="Rectangle 1"/>
          <p:cNvSpPr>
            <a:spLocks noChangeArrowheads="1"/>
          </p:cNvSpPr>
          <p:nvPr/>
        </p:nvSpPr>
        <p:spPr bwMode="auto">
          <a:xfrm>
            <a:off x="7106194" y="3921911"/>
            <a:ext cx="4399199"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b="1" i="1" dirty="0" smtClean="0">
                <a:latin typeface="Times New Roman" pitchFamily="18" charset="0"/>
                <a:cs typeface="Times New Roman" pitchFamily="18" charset="0"/>
              </a:rPr>
              <a:t>Making insulation materials from textile waste: </a:t>
            </a:r>
            <a:r>
              <a:rPr lang="en-GB" dirty="0" smtClean="0">
                <a:latin typeface="Times New Roman" pitchFamily="18" charset="0"/>
                <a:cs typeface="Times New Roman" pitchFamily="18" charset="0"/>
              </a:rPr>
              <a:t>The company </a:t>
            </a:r>
            <a:r>
              <a:rPr lang="en-GB" dirty="0" err="1" smtClean="0">
                <a:latin typeface="Times New Roman" pitchFamily="18" charset="0"/>
                <a:cs typeface="Times New Roman" pitchFamily="18" charset="0"/>
              </a:rPr>
              <a:t>Netam</a:t>
            </a:r>
            <a:r>
              <a:rPr lang="en-GB" dirty="0" smtClean="0">
                <a:latin typeface="Times New Roman" pitchFamily="18" charset="0"/>
                <a:cs typeface="Times New Roman" pitchFamily="18" charset="0"/>
              </a:rPr>
              <a:t> from Skopje manufactures mattresses, quilts, pillows and bed linens. The collected textile waste from their production, but also from other sources, is recycled and processed into products such as insulating panels, rolls, geotextiles and other insulating materials that are then used in construction. </a:t>
            </a:r>
          </a:p>
        </p:txBody>
      </p:sp>
      <p:pic>
        <p:nvPicPr>
          <p:cNvPr id="2051" name="Picture 3" descr="C:\Users\Sonja\Desktop\4recycling1.jpg"/>
          <p:cNvPicPr>
            <a:picLocks noChangeAspect="1" noChangeArrowheads="1"/>
          </p:cNvPicPr>
          <p:nvPr/>
        </p:nvPicPr>
        <p:blipFill>
          <a:blip r:embed="rId4" cstate="print"/>
          <a:srcRect/>
          <a:stretch>
            <a:fillRect/>
          </a:stretch>
        </p:blipFill>
        <p:spPr bwMode="auto">
          <a:xfrm>
            <a:off x="7184572" y="1650633"/>
            <a:ext cx="3631475" cy="2242437"/>
          </a:xfrm>
          <a:prstGeom prst="rect">
            <a:avLst/>
          </a:prstGeom>
          <a:noFill/>
        </p:spPr>
      </p:pic>
    </p:spTree>
    <p:extLst>
      <p:ext uri="{BB962C8B-B14F-4D97-AF65-F5344CB8AC3E}">
        <p14:creationId xmlns:p14="http://schemas.microsoft.com/office/powerpoint/2010/main" val="148892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alpha val="28000"/>
              </a:srgbClr>
            </a:gs>
            <a:gs pos="100000">
              <a:srgbClr val="156B13">
                <a:alpha val="60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10110466" y="297961"/>
            <a:ext cx="1870908" cy="792000"/>
          </a:xfrm>
          <a:prstGeom prst="rect">
            <a:avLst/>
          </a:prstGeom>
          <a:noFill/>
          <a:ln w="9525">
            <a:noFill/>
            <a:miter lim="800000"/>
            <a:headEnd/>
            <a:tailEnd/>
          </a:ln>
        </p:spPr>
      </p:pic>
      <p:sp>
        <p:nvSpPr>
          <p:cNvPr id="6" name="Titolo 3"/>
          <p:cNvSpPr txBox="1">
            <a:spLocks/>
          </p:cNvSpPr>
          <p:nvPr/>
        </p:nvSpPr>
        <p:spPr>
          <a:xfrm>
            <a:off x="500835" y="983101"/>
            <a:ext cx="11113771" cy="609601"/>
          </a:xfrm>
          <a:prstGeom prst="rect">
            <a:avLst/>
          </a:prstGeom>
        </p:spPr>
        <p:txBody>
          <a:bodyPr vert="horz" lIns="91440" tIns="45720" rIns="91440" bIns="45720" rtlCol="0" anchor="ctr">
            <a:normAutofit/>
          </a:bodyPr>
          <a:lstStyle/>
          <a:p>
            <a:pPr lvl="0" algn="ctr">
              <a:lnSpc>
                <a:spcPct val="90000"/>
              </a:lnSpc>
              <a:spcBef>
                <a:spcPct val="0"/>
              </a:spcBef>
            </a:pPr>
            <a:r>
              <a:rPr lang="en-GB" sz="3600"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CE Initiatives in North Macedonia</a:t>
            </a:r>
            <a:endParaRPr kumimoji="0" lang="en-GB"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Rectangle 1"/>
          <p:cNvSpPr>
            <a:spLocks noChangeArrowheads="1"/>
          </p:cNvSpPr>
          <p:nvPr/>
        </p:nvSpPr>
        <p:spPr bwMode="auto">
          <a:xfrm>
            <a:off x="5220793" y="1868699"/>
            <a:ext cx="542543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b="1" i="1" dirty="0" smtClean="0">
                <a:latin typeface="Times New Roman" pitchFamily="18" charset="0"/>
                <a:cs typeface="Times New Roman" pitchFamily="18" charset="0"/>
              </a:rPr>
              <a:t>“Green business ideas “ help for better environment: </a:t>
            </a:r>
            <a:r>
              <a:rPr lang="en-GB" dirty="0" smtClean="0">
                <a:latin typeface="Times New Roman" pitchFamily="18" charset="0"/>
                <a:cs typeface="Times New Roman" pitchFamily="18" charset="0"/>
              </a:rPr>
              <a:t>Extracting healthy ingredients from the grapes pomace: antioxidants, fibres and food colouring pigmentation.</a:t>
            </a:r>
            <a:endParaRPr lang="en-US" dirty="0" smtClean="0">
              <a:latin typeface="Times New Roman" pitchFamily="18" charset="0"/>
              <a:cs typeface="Times New Roman" pitchFamily="18" charset="0"/>
            </a:endParaRPr>
          </a:p>
        </p:txBody>
      </p:sp>
      <p:sp>
        <p:nvSpPr>
          <p:cNvPr id="8" name="Rectangle 1"/>
          <p:cNvSpPr>
            <a:spLocks noChangeArrowheads="1"/>
          </p:cNvSpPr>
          <p:nvPr/>
        </p:nvSpPr>
        <p:spPr bwMode="auto">
          <a:xfrm>
            <a:off x="836025" y="4834507"/>
            <a:ext cx="659674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b="1" i="1" dirty="0" smtClean="0">
                <a:latin typeface="Times New Roman" pitchFamily="18" charset="0"/>
                <a:cs typeface="Times New Roman" pitchFamily="18" charset="0"/>
              </a:rPr>
              <a:t>From waste oil to energy: Eco system for used cooking oil recycling</a:t>
            </a:r>
          </a:p>
          <a:p>
            <a:pPr fontAlgn="base">
              <a:spcBef>
                <a:spcPct val="0"/>
              </a:spcBef>
              <a:spcAft>
                <a:spcPct val="0"/>
              </a:spcAft>
            </a:pPr>
            <a:r>
              <a:rPr lang="en-GB" dirty="0" smtClean="0">
                <a:solidFill>
                  <a:schemeClr val="accent6">
                    <a:lumMod val="50000"/>
                  </a:schemeClr>
                </a:solidFill>
                <a:latin typeface="Times New Roman" pitchFamily="18" charset="0"/>
                <a:cs typeface="Times New Roman" pitchFamily="18" charset="0"/>
              </a:rPr>
              <a:t>In 2009, </a:t>
            </a:r>
            <a:r>
              <a:rPr lang="en-GB" dirty="0" err="1" smtClean="0">
                <a:solidFill>
                  <a:schemeClr val="accent6">
                    <a:lumMod val="50000"/>
                  </a:schemeClr>
                </a:solidFill>
                <a:latin typeface="Times New Roman" pitchFamily="18" charset="0"/>
                <a:cs typeface="Times New Roman" pitchFamily="18" charset="0"/>
              </a:rPr>
              <a:t>Sunilens</a:t>
            </a:r>
            <a:r>
              <a:rPr lang="en-GB" dirty="0" smtClean="0">
                <a:solidFill>
                  <a:schemeClr val="accent6">
                    <a:lumMod val="50000"/>
                  </a:schemeClr>
                </a:solidFill>
                <a:latin typeface="Times New Roman" pitchFamily="18" charset="0"/>
                <a:cs typeface="Times New Roman" pitchFamily="18" charset="0"/>
              </a:rPr>
              <a:t> introduced an innovative waste management system – collection, transportation, storage and treatment of used cooking oils and fats of vegetable origin</a:t>
            </a:r>
            <a:r>
              <a:rPr lang="en-GB" sz="1700" i="1" dirty="0" smtClean="0">
                <a:solidFill>
                  <a:schemeClr val="accent6">
                    <a:lumMod val="50000"/>
                  </a:schemeClr>
                </a:solidFill>
                <a:latin typeface="Arial Narrow" pitchFamily="34" charset="0"/>
              </a:rPr>
              <a:t>.</a:t>
            </a:r>
          </a:p>
        </p:txBody>
      </p:sp>
      <p:pic>
        <p:nvPicPr>
          <p:cNvPr id="9" name="Picture 2" descr="C:\Users\Sonja\Desktop\UCO-03.jpg"/>
          <p:cNvPicPr>
            <a:picLocks noChangeAspect="1" noChangeArrowheads="1"/>
          </p:cNvPicPr>
          <p:nvPr/>
        </p:nvPicPr>
        <p:blipFill>
          <a:blip r:embed="rId3" cstate="print"/>
          <a:srcRect/>
          <a:stretch>
            <a:fillRect/>
          </a:stretch>
        </p:blipFill>
        <p:spPr bwMode="auto">
          <a:xfrm>
            <a:off x="7515503" y="3163390"/>
            <a:ext cx="3143788" cy="3143790"/>
          </a:xfrm>
          <a:prstGeom prst="rect">
            <a:avLst/>
          </a:prstGeom>
          <a:noFill/>
        </p:spPr>
      </p:pic>
      <p:pic>
        <p:nvPicPr>
          <p:cNvPr id="2" name="Picture 2" descr="G:\Documents\KOR\KOR_10\ENV.net_3_2018_2020\Implementacija_2020\NL_2020\NL_07.2020\NL_07.2020_02.jpg"/>
          <p:cNvPicPr>
            <a:picLocks noChangeAspect="1" noChangeArrowheads="1"/>
          </p:cNvPicPr>
          <p:nvPr/>
        </p:nvPicPr>
        <p:blipFill>
          <a:blip r:embed="rId4" cstate="print"/>
          <a:srcRect/>
          <a:stretch>
            <a:fillRect/>
          </a:stretch>
        </p:blipFill>
        <p:spPr bwMode="auto">
          <a:xfrm>
            <a:off x="814248" y="1786599"/>
            <a:ext cx="4345578" cy="2892912"/>
          </a:xfrm>
          <a:prstGeom prst="rect">
            <a:avLst/>
          </a:prstGeom>
          <a:noFill/>
        </p:spPr>
      </p:pic>
    </p:spTree>
    <p:extLst>
      <p:ext uri="{BB962C8B-B14F-4D97-AF65-F5344CB8AC3E}">
        <p14:creationId xmlns:p14="http://schemas.microsoft.com/office/powerpoint/2010/main" val="148892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alpha val="28000"/>
              </a:srgbClr>
            </a:gs>
            <a:gs pos="100000">
              <a:srgbClr val="156B13">
                <a:alpha val="60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10110466" y="297961"/>
            <a:ext cx="1870908" cy="792000"/>
          </a:xfrm>
          <a:prstGeom prst="rect">
            <a:avLst/>
          </a:prstGeom>
          <a:noFill/>
          <a:ln w="9525">
            <a:noFill/>
            <a:miter lim="800000"/>
            <a:headEnd/>
            <a:tailEnd/>
          </a:ln>
        </p:spPr>
      </p:pic>
      <p:sp>
        <p:nvSpPr>
          <p:cNvPr id="6" name="Titolo 3"/>
          <p:cNvSpPr txBox="1">
            <a:spLocks/>
          </p:cNvSpPr>
          <p:nvPr/>
        </p:nvSpPr>
        <p:spPr>
          <a:xfrm>
            <a:off x="500835" y="983101"/>
            <a:ext cx="11113771" cy="609601"/>
          </a:xfrm>
          <a:prstGeom prst="rect">
            <a:avLst/>
          </a:prstGeom>
        </p:spPr>
        <p:txBody>
          <a:bodyPr vert="horz" lIns="91440" tIns="45720" rIns="91440" bIns="45720" rtlCol="0" anchor="ctr">
            <a:normAutofit/>
          </a:bodyPr>
          <a:lstStyle/>
          <a:p>
            <a:pPr lvl="0" algn="ctr">
              <a:lnSpc>
                <a:spcPct val="90000"/>
              </a:lnSpc>
              <a:spcBef>
                <a:spcPct val="0"/>
              </a:spcBef>
            </a:pPr>
            <a:r>
              <a:rPr lang="en-GB" sz="3600"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CE Initiatives in North Macedonia</a:t>
            </a:r>
            <a:endParaRPr kumimoji="0" lang="en-GB"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7" name="Rectangle 1"/>
          <p:cNvSpPr>
            <a:spLocks noChangeArrowheads="1"/>
          </p:cNvSpPr>
          <p:nvPr/>
        </p:nvSpPr>
        <p:spPr bwMode="auto">
          <a:xfrm>
            <a:off x="613953" y="1874817"/>
            <a:ext cx="5799909"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b="1" i="1" dirty="0" smtClean="0">
                <a:solidFill>
                  <a:schemeClr val="accent6">
                    <a:lumMod val="50000"/>
                  </a:schemeClr>
                </a:solidFill>
                <a:latin typeface="Times New Roman" pitchFamily="18" charset="0"/>
                <a:cs typeface="Times New Roman" pitchFamily="18" charset="0"/>
              </a:rPr>
              <a:t>D</a:t>
            </a:r>
            <a:r>
              <a:rPr lang="mk-MK" b="1" i="1" dirty="0" smtClean="0">
                <a:solidFill>
                  <a:schemeClr val="accent6">
                    <a:lumMod val="50000"/>
                  </a:schemeClr>
                </a:solidFill>
                <a:latin typeface="Times New Roman" pitchFamily="18" charset="0"/>
                <a:cs typeface="Times New Roman" pitchFamily="18" charset="0"/>
              </a:rPr>
              <a:t>ietary supplement</a:t>
            </a:r>
            <a:r>
              <a:rPr lang="en-GB" b="1" i="1" dirty="0" smtClean="0">
                <a:solidFill>
                  <a:schemeClr val="accent6">
                    <a:lumMod val="50000"/>
                  </a:schemeClr>
                </a:solidFill>
                <a:latin typeface="Times New Roman" pitchFamily="18" charset="0"/>
                <a:cs typeface="Times New Roman" pitchFamily="18" charset="0"/>
              </a:rPr>
              <a:t>s </a:t>
            </a:r>
            <a:r>
              <a:rPr lang="mk-MK" b="1" i="1" dirty="0" smtClean="0">
                <a:solidFill>
                  <a:schemeClr val="accent6">
                    <a:lumMod val="50000"/>
                  </a:schemeClr>
                </a:solidFill>
                <a:latin typeface="Times New Roman" pitchFamily="18" charset="0"/>
                <a:cs typeface="Times New Roman" pitchFamily="18" charset="0"/>
              </a:rPr>
              <a:t>from egg shells</a:t>
            </a:r>
            <a:r>
              <a:rPr lang="en-GB" dirty="0" smtClean="0">
                <a:solidFill>
                  <a:schemeClr val="accent6">
                    <a:lumMod val="50000"/>
                  </a:schemeClr>
                </a:solidFill>
                <a:latin typeface="Times New Roman" pitchFamily="18" charset="0"/>
                <a:cs typeface="Times New Roman" pitchFamily="18" charset="0"/>
              </a:rPr>
              <a:t>:</a:t>
            </a:r>
            <a:r>
              <a:rPr lang="mk-MK" dirty="0" smtClean="0">
                <a:solidFill>
                  <a:schemeClr val="accent6">
                    <a:lumMod val="50000"/>
                  </a:schemeClr>
                </a:solidFill>
                <a:latin typeface="Times New Roman" pitchFamily="18" charset="0"/>
                <a:cs typeface="Times New Roman" pitchFamily="18" charset="0"/>
              </a:rPr>
              <a:t> </a:t>
            </a:r>
            <a:r>
              <a:rPr lang="en-GB" dirty="0" smtClean="0">
                <a:solidFill>
                  <a:schemeClr val="accent6">
                    <a:lumMod val="50000"/>
                  </a:schemeClr>
                </a:solidFill>
                <a:latin typeface="Times New Roman" pitchFamily="18" charset="0"/>
                <a:cs typeface="Times New Roman" pitchFamily="18" charset="0"/>
              </a:rPr>
              <a:t>The </a:t>
            </a:r>
            <a:r>
              <a:rPr lang="mk-MK" dirty="0" smtClean="0">
                <a:solidFill>
                  <a:schemeClr val="accent6">
                    <a:lumMod val="50000"/>
                  </a:schemeClr>
                </a:solidFill>
                <a:latin typeface="Times New Roman" pitchFamily="18" charset="0"/>
                <a:cs typeface="Times New Roman" pitchFamily="18" charset="0"/>
              </a:rPr>
              <a:t>company Bionovel produces calcium as a dietary supplement from egg shells. Egg shells are very similar to the structure of human bones, and the calcium contained in egg shells is most easily absorbed by the human body</a:t>
            </a:r>
            <a:r>
              <a:rPr lang="en-GB" dirty="0" smtClean="0">
                <a:solidFill>
                  <a:schemeClr val="accent6">
                    <a:lumMod val="50000"/>
                  </a:schemeClr>
                </a:solidFill>
                <a:latin typeface="Times New Roman" pitchFamily="18" charset="0"/>
                <a:cs typeface="Times New Roman" pitchFamily="18" charset="0"/>
              </a:rPr>
              <a:t>.</a:t>
            </a:r>
            <a:endParaRPr kumimoji="0" lang="en-GB" sz="2200" b="0" u="none" strike="noStrike" cap="none" normalizeH="0" baseline="0" dirty="0" smtClean="0">
              <a:ln>
                <a:noFill/>
              </a:ln>
              <a:solidFill>
                <a:schemeClr val="accent6">
                  <a:lumMod val="50000"/>
                </a:schemeClr>
              </a:solidFill>
              <a:effectLst/>
              <a:latin typeface="Times New Roman" pitchFamily="18" charset="0"/>
              <a:cs typeface="Times New Roman" pitchFamily="18" charset="0"/>
            </a:endParaRPr>
          </a:p>
        </p:txBody>
      </p:sp>
      <p:pic>
        <p:nvPicPr>
          <p:cNvPr id="3074" name="Picture 2" descr="C:\Users\Sonja\Desktop\egg-shells.jpg"/>
          <p:cNvPicPr>
            <a:picLocks noChangeAspect="1" noChangeArrowheads="1"/>
          </p:cNvPicPr>
          <p:nvPr/>
        </p:nvPicPr>
        <p:blipFill>
          <a:blip r:embed="rId3" cstate="print"/>
          <a:srcRect/>
          <a:stretch>
            <a:fillRect/>
          </a:stretch>
        </p:blipFill>
        <p:spPr bwMode="auto">
          <a:xfrm>
            <a:off x="6650627" y="1743076"/>
            <a:ext cx="3619500" cy="2457450"/>
          </a:xfrm>
          <a:prstGeom prst="rect">
            <a:avLst/>
          </a:prstGeom>
          <a:noFill/>
        </p:spPr>
      </p:pic>
      <p:pic>
        <p:nvPicPr>
          <p:cNvPr id="3075" name="Picture 3" descr="C:\Users\Sonja\Desktop\staklo.jpg"/>
          <p:cNvPicPr>
            <a:picLocks noChangeAspect="1" noChangeArrowheads="1"/>
          </p:cNvPicPr>
          <p:nvPr/>
        </p:nvPicPr>
        <p:blipFill>
          <a:blip r:embed="rId4" cstate="print"/>
          <a:srcRect/>
          <a:stretch>
            <a:fillRect/>
          </a:stretch>
        </p:blipFill>
        <p:spPr bwMode="auto">
          <a:xfrm>
            <a:off x="666205" y="3571240"/>
            <a:ext cx="3962400" cy="2640013"/>
          </a:xfrm>
          <a:prstGeom prst="rect">
            <a:avLst/>
          </a:prstGeom>
          <a:noFill/>
        </p:spPr>
      </p:pic>
      <p:sp>
        <p:nvSpPr>
          <p:cNvPr id="8" name="Rectangle 1"/>
          <p:cNvSpPr>
            <a:spLocks noChangeArrowheads="1"/>
          </p:cNvSpPr>
          <p:nvPr/>
        </p:nvSpPr>
        <p:spPr bwMode="auto">
          <a:xfrm>
            <a:off x="4946470" y="4293301"/>
            <a:ext cx="556913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mk-MK" b="1" i="1" dirty="0" smtClean="0">
                <a:solidFill>
                  <a:schemeClr val="accent6">
                    <a:lumMod val="50000"/>
                  </a:schemeClr>
                </a:solidFill>
                <a:latin typeface="Times New Roman" pitchFamily="18" charset="0"/>
                <a:cs typeface="Times New Roman" pitchFamily="18" charset="0"/>
              </a:rPr>
              <a:t>If you add value to waste glass, then you get to a profitable level...</a:t>
            </a:r>
            <a:endParaRPr lang="en-US" b="1" i="1" dirty="0" smtClean="0">
              <a:solidFill>
                <a:schemeClr val="accent6">
                  <a:lumMod val="50000"/>
                </a:schemeClr>
              </a:solidFill>
              <a:latin typeface="Times New Roman" pitchFamily="18" charset="0"/>
              <a:cs typeface="Times New Roman" pitchFamily="18" charset="0"/>
            </a:endParaRPr>
          </a:p>
          <a:p>
            <a:r>
              <a:rPr lang="mk-MK" dirty="0" smtClean="0">
                <a:solidFill>
                  <a:schemeClr val="accent6">
                    <a:lumMod val="50000"/>
                  </a:schemeClr>
                </a:solidFill>
                <a:latin typeface="Times New Roman" pitchFamily="18" charset="0"/>
                <a:cs typeface="Times New Roman" pitchFamily="18" charset="0"/>
              </a:rPr>
              <a:t>Akron is a company </a:t>
            </a:r>
            <a:r>
              <a:rPr lang="en-GB" dirty="0" smtClean="0">
                <a:solidFill>
                  <a:schemeClr val="accent6">
                    <a:lumMod val="50000"/>
                  </a:schemeClr>
                </a:solidFill>
                <a:latin typeface="Times New Roman" pitchFamily="18" charset="0"/>
                <a:cs typeface="Times New Roman" pitchFamily="18" charset="0"/>
              </a:rPr>
              <a:t>that </a:t>
            </a:r>
            <a:r>
              <a:rPr lang="mk-MK" dirty="0" smtClean="0">
                <a:solidFill>
                  <a:schemeClr val="accent6">
                    <a:lumMod val="50000"/>
                  </a:schemeClr>
                </a:solidFill>
                <a:latin typeface="Times New Roman" pitchFamily="18" charset="0"/>
                <a:cs typeface="Times New Roman" pitchFamily="18" charset="0"/>
              </a:rPr>
              <a:t>deals with waste glass. Most of their products end up in the North American market as a repro-material for the production of composite materials used for interior solutions.</a:t>
            </a:r>
            <a:endParaRPr kumimoji="0" lang="en-GB" sz="2200" b="0" u="none" strike="noStrike" cap="none" normalizeH="0" baseline="0" dirty="0" smtClean="0">
              <a:ln>
                <a:noFill/>
              </a:ln>
              <a:solidFill>
                <a:schemeClr val="accent6">
                  <a:lumMod val="50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889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alpha val="28000"/>
              </a:srgbClr>
            </a:gs>
            <a:gs pos="100000">
              <a:srgbClr val="156B13">
                <a:alpha val="60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10110466" y="297961"/>
            <a:ext cx="1870908" cy="792000"/>
          </a:xfrm>
          <a:prstGeom prst="rect">
            <a:avLst/>
          </a:prstGeom>
          <a:noFill/>
          <a:ln w="9525">
            <a:noFill/>
            <a:miter lim="800000"/>
            <a:headEnd/>
            <a:tailEnd/>
          </a:ln>
        </p:spPr>
      </p:pic>
      <p:sp>
        <p:nvSpPr>
          <p:cNvPr id="6" name="Titolo 3"/>
          <p:cNvSpPr txBox="1">
            <a:spLocks/>
          </p:cNvSpPr>
          <p:nvPr/>
        </p:nvSpPr>
        <p:spPr>
          <a:xfrm>
            <a:off x="500835" y="983101"/>
            <a:ext cx="11113771" cy="60960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Concluding notes</a:t>
            </a:r>
            <a:endParaRPr kumimoji="0" lang="en-GB"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Rectangle 1"/>
          <p:cNvSpPr>
            <a:spLocks noChangeArrowheads="1"/>
          </p:cNvSpPr>
          <p:nvPr/>
        </p:nvSpPr>
        <p:spPr bwMode="auto">
          <a:xfrm>
            <a:off x="518160" y="1622606"/>
            <a:ext cx="108000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dirty="0" smtClean="0">
                <a:solidFill>
                  <a:schemeClr val="accent6">
                    <a:lumMod val="50000"/>
                  </a:schemeClr>
                </a:solidFill>
                <a:latin typeface="Times New Roman" pitchFamily="18" charset="0"/>
                <a:cs typeface="Times New Roman" pitchFamily="18" charset="0"/>
              </a:rPr>
              <a:t>In the context of the approximation of RN Macedonia and alignment with the EU goals for introducing  circular economy:</a:t>
            </a:r>
            <a:endParaRPr lang="en-GB" dirty="0" smtClean="0">
              <a:solidFill>
                <a:schemeClr val="accent6">
                  <a:lumMod val="50000"/>
                </a:schemeClr>
              </a:solidFill>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Ø"/>
            </a:pPr>
            <a:endParaRPr lang="en-GB" b="1" dirty="0" smtClean="0">
              <a:solidFill>
                <a:schemeClr val="accent6">
                  <a:lumMod val="50000"/>
                </a:schemeClr>
              </a:solidFill>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Ø"/>
            </a:pPr>
            <a:r>
              <a:rPr lang="en-GB" b="1" dirty="0" smtClean="0">
                <a:solidFill>
                  <a:schemeClr val="accent6">
                    <a:lumMod val="50000"/>
                  </a:schemeClr>
                </a:solidFill>
                <a:latin typeface="Times New Roman" pitchFamily="18" charset="0"/>
                <a:cs typeface="Times New Roman" pitchFamily="18" charset="0"/>
              </a:rPr>
              <a:t>Enabling legal environment </a:t>
            </a:r>
            <a:r>
              <a:rPr lang="en-GB" dirty="0" smtClean="0">
                <a:solidFill>
                  <a:schemeClr val="accent6">
                    <a:lumMod val="50000"/>
                  </a:schemeClr>
                </a:solidFill>
                <a:latin typeface="Times New Roman" pitchFamily="18" charset="0"/>
                <a:cs typeface="Times New Roman" pitchFamily="18" charset="0"/>
              </a:rPr>
              <a:t>will be needed for companies to seriously consider circular economy;</a:t>
            </a:r>
          </a:p>
          <a:p>
            <a:pPr eaLnBrk="0" fontAlgn="base" hangingPunct="0">
              <a:spcBef>
                <a:spcPct val="0"/>
              </a:spcBef>
              <a:spcAft>
                <a:spcPct val="0"/>
              </a:spcAft>
              <a:buFont typeface="Wingdings" pitchFamily="2" charset="2"/>
              <a:buChar char="Ø"/>
            </a:pPr>
            <a:endParaRPr lang="en-GB" b="1" dirty="0" smtClean="0">
              <a:solidFill>
                <a:schemeClr val="accent6">
                  <a:lumMod val="50000"/>
                </a:schemeClr>
              </a:solidFill>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Ø"/>
            </a:pPr>
            <a:r>
              <a:rPr lang="en-GB" b="1" dirty="0" smtClean="0">
                <a:solidFill>
                  <a:schemeClr val="accent6">
                    <a:lumMod val="50000"/>
                  </a:schemeClr>
                </a:solidFill>
                <a:latin typeface="Times New Roman" pitchFamily="18" charset="0"/>
                <a:cs typeface="Times New Roman" pitchFamily="18" charset="0"/>
              </a:rPr>
              <a:t>Quality data </a:t>
            </a:r>
            <a:r>
              <a:rPr lang="en-GB" dirty="0" smtClean="0">
                <a:solidFill>
                  <a:schemeClr val="accent6">
                    <a:lumMod val="50000"/>
                  </a:schemeClr>
                </a:solidFill>
                <a:latin typeface="Times New Roman" pitchFamily="18" charset="0"/>
                <a:cs typeface="Times New Roman" pitchFamily="18" charset="0"/>
              </a:rPr>
              <a:t>generation (</a:t>
            </a:r>
            <a:r>
              <a:rPr lang="en-GB" b="1" dirty="0" smtClean="0">
                <a:solidFill>
                  <a:schemeClr val="accent6">
                    <a:lumMod val="50000"/>
                  </a:schemeClr>
                </a:solidFill>
                <a:latin typeface="Times New Roman" pitchFamily="18" charset="0"/>
                <a:cs typeface="Times New Roman" pitchFamily="18" charset="0"/>
              </a:rPr>
              <a:t>and availability</a:t>
            </a:r>
            <a:r>
              <a:rPr lang="en-GB" dirty="0" smtClean="0">
                <a:solidFill>
                  <a:schemeClr val="accent6">
                    <a:lumMod val="50000"/>
                  </a:schemeClr>
                </a:solidFill>
                <a:latin typeface="Times New Roman" pitchFamily="18" charset="0"/>
                <a:cs typeface="Times New Roman" pitchFamily="18" charset="0"/>
              </a:rPr>
              <a:t>) is prerequisite for designing evidence-based strategies and for further monitoring of the progress in any sector, including the developments in the sectors that are fundamental for the circular economy;</a:t>
            </a:r>
          </a:p>
          <a:p>
            <a:pPr eaLnBrk="0" fontAlgn="base" hangingPunct="0">
              <a:spcBef>
                <a:spcPct val="0"/>
              </a:spcBef>
              <a:spcAft>
                <a:spcPct val="0"/>
              </a:spcAft>
              <a:buFont typeface="Wingdings" pitchFamily="2" charset="2"/>
              <a:buChar char="Ø"/>
            </a:pPr>
            <a:endParaRPr lang="en-GB" b="1" dirty="0" smtClean="0">
              <a:solidFill>
                <a:schemeClr val="accent6">
                  <a:lumMod val="50000"/>
                </a:schemeClr>
              </a:solidFill>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Ø"/>
            </a:pPr>
            <a:r>
              <a:rPr lang="en-GB" b="1" dirty="0" smtClean="0">
                <a:solidFill>
                  <a:schemeClr val="accent6">
                    <a:lumMod val="50000"/>
                  </a:schemeClr>
                </a:solidFill>
                <a:latin typeface="Times New Roman" pitchFamily="18" charset="0"/>
                <a:cs typeface="Times New Roman" pitchFamily="18" charset="0"/>
              </a:rPr>
              <a:t>Cases of practicing circularity </a:t>
            </a:r>
            <a:r>
              <a:rPr lang="en-GB" dirty="0" smtClean="0">
                <a:solidFill>
                  <a:schemeClr val="accent6">
                    <a:lumMod val="50000"/>
                  </a:schemeClr>
                </a:solidFill>
                <a:latin typeface="Times New Roman" pitchFamily="18" charset="0"/>
                <a:cs typeface="Times New Roman" pitchFamily="18" charset="0"/>
              </a:rPr>
              <a:t>of recyclable materials and services in the chain of economic activities are </a:t>
            </a:r>
            <a:r>
              <a:rPr lang="en-GB" b="1" dirty="0" smtClean="0">
                <a:solidFill>
                  <a:schemeClr val="accent6">
                    <a:lumMod val="50000"/>
                  </a:schemeClr>
                </a:solidFill>
                <a:latin typeface="Times New Roman" pitchFamily="18" charset="0"/>
                <a:cs typeface="Times New Roman" pitchFamily="18" charset="0"/>
              </a:rPr>
              <a:t>not visible enough to trigger bigger impact</a:t>
            </a:r>
            <a:r>
              <a:rPr lang="en-GB" dirty="0" smtClean="0">
                <a:solidFill>
                  <a:schemeClr val="accent6">
                    <a:lumMod val="50000"/>
                  </a:schemeClr>
                </a:solidFill>
                <a:latin typeface="Times New Roman" pitchFamily="18" charset="0"/>
                <a:cs typeface="Times New Roman" pitchFamily="18" charset="0"/>
              </a:rPr>
              <a:t>, like in creating jobs and adding value;</a:t>
            </a:r>
          </a:p>
          <a:p>
            <a:pPr eaLnBrk="0" fontAlgn="base" hangingPunct="0">
              <a:spcBef>
                <a:spcPct val="0"/>
              </a:spcBef>
              <a:spcAft>
                <a:spcPct val="0"/>
              </a:spcAft>
              <a:buFont typeface="Wingdings" pitchFamily="2" charset="2"/>
              <a:buChar char="Ø"/>
            </a:pPr>
            <a:endParaRPr lang="en-GB" dirty="0" smtClean="0">
              <a:solidFill>
                <a:schemeClr val="accent6">
                  <a:lumMod val="50000"/>
                </a:schemeClr>
              </a:solidFill>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Ø"/>
            </a:pPr>
            <a:r>
              <a:rPr lang="en-GB" dirty="0" smtClean="0">
                <a:solidFill>
                  <a:schemeClr val="accent6">
                    <a:lumMod val="50000"/>
                  </a:schemeClr>
                </a:solidFill>
                <a:latin typeface="Times New Roman" pitchFamily="18" charset="0"/>
                <a:cs typeface="Times New Roman" pitchFamily="18" charset="0"/>
              </a:rPr>
              <a:t>The role of </a:t>
            </a:r>
            <a:r>
              <a:rPr lang="en-GB" b="1" dirty="0" smtClean="0">
                <a:solidFill>
                  <a:schemeClr val="accent6">
                    <a:lumMod val="50000"/>
                  </a:schemeClr>
                </a:solidFill>
                <a:latin typeface="Times New Roman" pitchFamily="18" charset="0"/>
                <a:cs typeface="Times New Roman" pitchFamily="18" charset="0"/>
              </a:rPr>
              <a:t>information</a:t>
            </a:r>
            <a:r>
              <a:rPr lang="en-GB" dirty="0" smtClean="0">
                <a:solidFill>
                  <a:schemeClr val="accent6">
                    <a:lumMod val="50000"/>
                  </a:schemeClr>
                </a:solidFill>
                <a:latin typeface="Times New Roman" pitchFamily="18" charset="0"/>
                <a:cs typeface="Times New Roman" pitchFamily="18" charset="0"/>
              </a:rPr>
              <a:t> provision, </a:t>
            </a:r>
            <a:r>
              <a:rPr lang="en-GB" b="1" dirty="0" smtClean="0">
                <a:solidFill>
                  <a:schemeClr val="accent6">
                    <a:lumMod val="50000"/>
                  </a:schemeClr>
                </a:solidFill>
                <a:latin typeface="Times New Roman" pitchFamily="18" charset="0"/>
                <a:cs typeface="Times New Roman" pitchFamily="18" charset="0"/>
              </a:rPr>
              <a:t>awareness raising, education, training and capacity building </a:t>
            </a:r>
            <a:r>
              <a:rPr lang="en-GB" dirty="0" smtClean="0">
                <a:solidFill>
                  <a:schemeClr val="accent6">
                    <a:lumMod val="50000"/>
                  </a:schemeClr>
                </a:solidFill>
                <a:latin typeface="Times New Roman" pitchFamily="18" charset="0"/>
                <a:cs typeface="Times New Roman" pitchFamily="18" charset="0"/>
              </a:rPr>
              <a:t>on the concept of circular economy </a:t>
            </a:r>
            <a:r>
              <a:rPr lang="en-GB" b="1" dirty="0" smtClean="0">
                <a:solidFill>
                  <a:schemeClr val="accent6">
                    <a:lumMod val="50000"/>
                  </a:schemeClr>
                </a:solidFill>
                <a:latin typeface="Times New Roman" pitchFamily="18" charset="0"/>
                <a:cs typeface="Times New Roman" pitchFamily="18" charset="0"/>
              </a:rPr>
              <a:t>should not be underestimated</a:t>
            </a:r>
            <a:r>
              <a:rPr lang="en-GB" dirty="0" smtClean="0">
                <a:solidFill>
                  <a:schemeClr val="accent6">
                    <a:lumMod val="50000"/>
                  </a:schemeClr>
                </a:solidFill>
                <a:latin typeface="Times New Roman" pitchFamily="18" charset="0"/>
                <a:cs typeface="Times New Roman" pitchFamily="18" charset="0"/>
              </a:rPr>
              <a:t>.</a:t>
            </a:r>
            <a:endParaRPr lang="en-US" dirty="0" smtClean="0">
              <a:solidFill>
                <a:schemeClr val="accent6">
                  <a:lumMod val="50000"/>
                </a:schemeClr>
              </a:solidFill>
              <a:latin typeface="Times New Roman" pitchFamily="18" charset="0"/>
              <a:cs typeface="Times New Roman" pitchFamily="18" charset="0"/>
            </a:endParaRPr>
          </a:p>
          <a:p>
            <a:pPr eaLnBrk="0" fontAlgn="base" hangingPunct="0">
              <a:spcBef>
                <a:spcPct val="0"/>
              </a:spcBef>
              <a:spcAft>
                <a:spcPct val="0"/>
              </a:spcAft>
            </a:pPr>
            <a:endParaRPr lang="en-GB" sz="2000" b="1" dirty="0" smtClean="0">
              <a:latin typeface="Arial" pitchFamily="34" charset="0"/>
              <a:cs typeface="Arial" pitchFamily="34" charset="0"/>
            </a:endParaRPr>
          </a:p>
        </p:txBody>
      </p:sp>
    </p:spTree>
    <p:extLst>
      <p:ext uri="{BB962C8B-B14F-4D97-AF65-F5344CB8AC3E}">
        <p14:creationId xmlns:p14="http://schemas.microsoft.com/office/powerpoint/2010/main" val="148892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alpha val="28000"/>
              </a:srgbClr>
            </a:gs>
            <a:gs pos="100000">
              <a:srgbClr val="156B13">
                <a:alpha val="60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4989823" y="3890247"/>
            <a:ext cx="1870908" cy="792000"/>
          </a:xfrm>
          <a:prstGeom prst="rect">
            <a:avLst/>
          </a:prstGeom>
          <a:noFill/>
          <a:ln w="9525">
            <a:noFill/>
            <a:miter lim="800000"/>
            <a:headEnd/>
            <a:tailEnd/>
          </a:ln>
        </p:spPr>
      </p:pic>
      <p:sp>
        <p:nvSpPr>
          <p:cNvPr id="6" name="Titolo 3"/>
          <p:cNvSpPr txBox="1">
            <a:spLocks/>
          </p:cNvSpPr>
          <p:nvPr/>
        </p:nvSpPr>
        <p:spPr>
          <a:xfrm>
            <a:off x="0" y="2877216"/>
            <a:ext cx="12004766" cy="609601"/>
          </a:xfrm>
          <a:prstGeom prst="rect">
            <a:avLst/>
          </a:prstGeom>
        </p:spPr>
        <p:txBody>
          <a:bodyPr vert="horz" lIns="91440" tIns="45720" rIns="91440" bIns="45720" rtlCol="0" anchor="ctr">
            <a:normAutofit/>
          </a:bodyPr>
          <a:lstStyle/>
          <a:p>
            <a:pPr lvl="0" algn="ctr">
              <a:lnSpc>
                <a:spcPct val="90000"/>
              </a:lnSpc>
              <a:spcBef>
                <a:spcPct val="0"/>
              </a:spcBef>
            </a:pPr>
            <a:r>
              <a:rPr lang="en-GB" sz="3600" dirty="0" smtClean="0">
                <a:solidFill>
                  <a:srgbClr val="00B050"/>
                </a:solidFill>
                <a:latin typeface="Times New Roman" pitchFamily="18" charset="0"/>
                <a:cs typeface="Times New Roman" pitchFamily="18" charset="0"/>
              </a:rPr>
              <a:t>Thank you </a:t>
            </a:r>
            <a:r>
              <a:rPr lang="en-GB" sz="3600" dirty="0" smtClean="0">
                <a:solidFill>
                  <a:srgbClr val="00B050"/>
                </a:solidFill>
                <a:sym typeface="Wingdings" pitchFamily="2" charset="2"/>
              </a:rPr>
              <a:t></a:t>
            </a:r>
            <a:endParaRPr kumimoji="0" lang="en-GB" sz="36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48892836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789</Words>
  <Application>Microsoft Office PowerPoint</Application>
  <PresentationFormat>Geniş ekran</PresentationFormat>
  <Paragraphs>41</Paragraphs>
  <Slides>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vt:i4>
      </vt:variant>
    </vt:vector>
  </HeadingPairs>
  <TitlesOfParts>
    <vt:vector size="15" baseType="lpstr">
      <vt:lpstr>Arial</vt:lpstr>
      <vt:lpstr>Arial Narrow</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Ceren Pınar Gayretli</dc:creator>
  <cp:lastModifiedBy>Ceren Pınar Gayretli</cp:lastModifiedBy>
  <cp:revision>24</cp:revision>
  <dcterms:created xsi:type="dcterms:W3CDTF">2020-12-01T10:26:05Z</dcterms:created>
  <dcterms:modified xsi:type="dcterms:W3CDTF">2020-12-08T08:06:43Z</dcterms:modified>
</cp:coreProperties>
</file>