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7" r:id="rId4"/>
    <p:sldId id="268" r:id="rId5"/>
    <p:sldId id="264" r:id="rId6"/>
    <p:sldId id="266" r:id="rId7"/>
    <p:sldId id="265" r:id="rId8"/>
    <p:sldId id="26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77" y="5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DA99A1-CD44-4977-AD9B-C5B344167CB6}" type="datetimeFigureOut">
              <a:rPr lang="en-US" smtClean="0"/>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9CE45-3830-49CF-8CE5-8718DE2FA1D0}" type="slidenum">
              <a:rPr lang="en-US" smtClean="0"/>
              <a:t>‹#›</a:t>
            </a:fld>
            <a:endParaRPr lang="en-US"/>
          </a:p>
        </p:txBody>
      </p:sp>
    </p:spTree>
    <p:extLst>
      <p:ext uri="{BB962C8B-B14F-4D97-AF65-F5344CB8AC3E}">
        <p14:creationId xmlns:p14="http://schemas.microsoft.com/office/powerpoint/2010/main" val="3189752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DA99A1-CD44-4977-AD9B-C5B344167CB6}" type="datetimeFigureOut">
              <a:rPr lang="en-US" smtClean="0"/>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9CE45-3830-49CF-8CE5-8718DE2FA1D0}" type="slidenum">
              <a:rPr lang="en-US" smtClean="0"/>
              <a:t>‹#›</a:t>
            </a:fld>
            <a:endParaRPr lang="en-US"/>
          </a:p>
        </p:txBody>
      </p:sp>
    </p:spTree>
    <p:extLst>
      <p:ext uri="{BB962C8B-B14F-4D97-AF65-F5344CB8AC3E}">
        <p14:creationId xmlns:p14="http://schemas.microsoft.com/office/powerpoint/2010/main" val="1330598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DA99A1-CD44-4977-AD9B-C5B344167CB6}" type="datetimeFigureOut">
              <a:rPr lang="en-US" smtClean="0"/>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9CE45-3830-49CF-8CE5-8718DE2FA1D0}" type="slidenum">
              <a:rPr lang="en-US" smtClean="0"/>
              <a:t>‹#›</a:t>
            </a:fld>
            <a:endParaRPr lang="en-US"/>
          </a:p>
        </p:txBody>
      </p:sp>
    </p:spTree>
    <p:extLst>
      <p:ext uri="{BB962C8B-B14F-4D97-AF65-F5344CB8AC3E}">
        <p14:creationId xmlns:p14="http://schemas.microsoft.com/office/powerpoint/2010/main" val="3624589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DA99A1-CD44-4977-AD9B-C5B344167CB6}" type="datetimeFigureOut">
              <a:rPr lang="en-US" smtClean="0"/>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9CE45-3830-49CF-8CE5-8718DE2FA1D0}" type="slidenum">
              <a:rPr lang="en-US" smtClean="0"/>
              <a:t>‹#›</a:t>
            </a:fld>
            <a:endParaRPr lang="en-US"/>
          </a:p>
        </p:txBody>
      </p:sp>
    </p:spTree>
    <p:extLst>
      <p:ext uri="{BB962C8B-B14F-4D97-AF65-F5344CB8AC3E}">
        <p14:creationId xmlns:p14="http://schemas.microsoft.com/office/powerpoint/2010/main" val="146201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DA99A1-CD44-4977-AD9B-C5B344167CB6}" type="datetimeFigureOut">
              <a:rPr lang="en-US" smtClean="0"/>
              <a:t>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9CE45-3830-49CF-8CE5-8718DE2FA1D0}" type="slidenum">
              <a:rPr lang="en-US" smtClean="0"/>
              <a:t>‹#›</a:t>
            </a:fld>
            <a:endParaRPr lang="en-US"/>
          </a:p>
        </p:txBody>
      </p:sp>
    </p:spTree>
    <p:extLst>
      <p:ext uri="{BB962C8B-B14F-4D97-AF65-F5344CB8AC3E}">
        <p14:creationId xmlns:p14="http://schemas.microsoft.com/office/powerpoint/2010/main" val="2153265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DA99A1-CD44-4977-AD9B-C5B344167CB6}" type="datetimeFigureOut">
              <a:rPr lang="en-US" smtClean="0"/>
              <a:t>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29CE45-3830-49CF-8CE5-8718DE2FA1D0}" type="slidenum">
              <a:rPr lang="en-US" smtClean="0"/>
              <a:t>‹#›</a:t>
            </a:fld>
            <a:endParaRPr lang="en-US"/>
          </a:p>
        </p:txBody>
      </p:sp>
    </p:spTree>
    <p:extLst>
      <p:ext uri="{BB962C8B-B14F-4D97-AF65-F5344CB8AC3E}">
        <p14:creationId xmlns:p14="http://schemas.microsoft.com/office/powerpoint/2010/main" val="2322201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DA99A1-CD44-4977-AD9B-C5B344167CB6}" type="datetimeFigureOut">
              <a:rPr lang="en-US" smtClean="0"/>
              <a:t>2/28/2020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29CE45-3830-49CF-8CE5-8718DE2FA1D0}" type="slidenum">
              <a:rPr lang="en-US" smtClean="0"/>
              <a:t>‹#›</a:t>
            </a:fld>
            <a:endParaRPr lang="en-US"/>
          </a:p>
        </p:txBody>
      </p:sp>
    </p:spTree>
    <p:extLst>
      <p:ext uri="{BB962C8B-B14F-4D97-AF65-F5344CB8AC3E}">
        <p14:creationId xmlns:p14="http://schemas.microsoft.com/office/powerpoint/2010/main" val="3556226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DA99A1-CD44-4977-AD9B-C5B344167CB6}" type="datetimeFigureOut">
              <a:rPr lang="en-US" smtClean="0"/>
              <a:t>2/28/2020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29CE45-3830-49CF-8CE5-8718DE2FA1D0}" type="slidenum">
              <a:rPr lang="en-US" smtClean="0"/>
              <a:t>‹#›</a:t>
            </a:fld>
            <a:endParaRPr lang="en-US"/>
          </a:p>
        </p:txBody>
      </p:sp>
    </p:spTree>
    <p:extLst>
      <p:ext uri="{BB962C8B-B14F-4D97-AF65-F5344CB8AC3E}">
        <p14:creationId xmlns:p14="http://schemas.microsoft.com/office/powerpoint/2010/main" val="3152236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DA99A1-CD44-4977-AD9B-C5B344167CB6}" type="datetimeFigureOut">
              <a:rPr lang="en-US" smtClean="0"/>
              <a:t>2/28/2020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29CE45-3830-49CF-8CE5-8718DE2FA1D0}" type="slidenum">
              <a:rPr lang="en-US" smtClean="0"/>
              <a:t>‹#›</a:t>
            </a:fld>
            <a:endParaRPr lang="en-US"/>
          </a:p>
        </p:txBody>
      </p:sp>
    </p:spTree>
    <p:extLst>
      <p:ext uri="{BB962C8B-B14F-4D97-AF65-F5344CB8AC3E}">
        <p14:creationId xmlns:p14="http://schemas.microsoft.com/office/powerpoint/2010/main" val="1487916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DA99A1-CD44-4977-AD9B-C5B344167CB6}" type="datetimeFigureOut">
              <a:rPr lang="en-US" smtClean="0"/>
              <a:t>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29CE45-3830-49CF-8CE5-8718DE2FA1D0}" type="slidenum">
              <a:rPr lang="en-US" smtClean="0"/>
              <a:t>‹#›</a:t>
            </a:fld>
            <a:endParaRPr lang="en-US"/>
          </a:p>
        </p:txBody>
      </p:sp>
    </p:spTree>
    <p:extLst>
      <p:ext uri="{BB962C8B-B14F-4D97-AF65-F5344CB8AC3E}">
        <p14:creationId xmlns:p14="http://schemas.microsoft.com/office/powerpoint/2010/main" val="3311362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DA99A1-CD44-4977-AD9B-C5B344167CB6}" type="datetimeFigureOut">
              <a:rPr lang="en-US" smtClean="0"/>
              <a:t>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29CE45-3830-49CF-8CE5-8718DE2FA1D0}" type="slidenum">
              <a:rPr lang="en-US" smtClean="0"/>
              <a:t>‹#›</a:t>
            </a:fld>
            <a:endParaRPr lang="en-US"/>
          </a:p>
        </p:txBody>
      </p:sp>
    </p:spTree>
    <p:extLst>
      <p:ext uri="{BB962C8B-B14F-4D97-AF65-F5344CB8AC3E}">
        <p14:creationId xmlns:p14="http://schemas.microsoft.com/office/powerpoint/2010/main" val="3869167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DA99A1-CD44-4977-AD9B-C5B344167CB6}" type="datetimeFigureOut">
              <a:rPr lang="en-US" smtClean="0"/>
              <a:t>2/28/2020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29CE45-3830-49CF-8CE5-8718DE2FA1D0}" type="slidenum">
              <a:rPr lang="en-US" smtClean="0"/>
              <a:t>‹#›</a:t>
            </a:fld>
            <a:endParaRPr lang="en-US"/>
          </a:p>
        </p:txBody>
      </p:sp>
    </p:spTree>
    <p:extLst>
      <p:ext uri="{BB962C8B-B14F-4D97-AF65-F5344CB8AC3E}">
        <p14:creationId xmlns:p14="http://schemas.microsoft.com/office/powerpoint/2010/main" val="3220616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3600" dirty="0" smtClean="0">
                <a:latin typeface="Times New Roman" panose="02020603050405020304" pitchFamily="18" charset="0"/>
                <a:cs typeface="Times New Roman" panose="02020603050405020304" pitchFamily="18" charset="0"/>
              </a:rPr>
              <a:t>Country Specific Findings </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pPr algn="l"/>
            <a:r>
              <a:rPr lang="en-US" b="1" dirty="0">
                <a:latin typeface="Times New Roman" panose="02020603050405020304" pitchFamily="18" charset="0"/>
                <a:cs typeface="Times New Roman" panose="02020603050405020304" pitchFamily="18" charset="0"/>
              </a:rPr>
              <a:t>Regional Conference </a:t>
            </a:r>
            <a:r>
              <a:rPr lang="en-US" b="1" dirty="0" smtClean="0">
                <a:latin typeface="Times New Roman" panose="02020603050405020304" pitchFamily="18" charset="0"/>
                <a:cs typeface="Times New Roman" panose="02020603050405020304" pitchFamily="18" charset="0"/>
              </a:rPr>
              <a:t>on Circular </a:t>
            </a:r>
            <a:r>
              <a:rPr lang="en-US" b="1" dirty="0">
                <a:latin typeface="Times New Roman" panose="02020603050405020304" pitchFamily="18" charset="0"/>
                <a:cs typeface="Times New Roman" panose="02020603050405020304" pitchFamily="18" charset="0"/>
              </a:rPr>
              <a:t>Economy 2020</a:t>
            </a:r>
            <a:endParaRPr lang="en-US" dirty="0">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a:off x="1524000" y="3509963"/>
            <a:ext cx="972747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2"/>
          <a:stretch>
            <a:fillRect/>
          </a:stretch>
        </p:blipFill>
        <p:spPr>
          <a:xfrm>
            <a:off x="1524000" y="5897563"/>
            <a:ext cx="744879" cy="496831"/>
          </a:xfrm>
          <a:prstGeom prst="rect">
            <a:avLst/>
          </a:prstGeom>
        </p:spPr>
      </p:pic>
      <p:sp>
        <p:nvSpPr>
          <p:cNvPr id="13" name="Rectangle 12"/>
          <p:cNvSpPr/>
          <p:nvPr/>
        </p:nvSpPr>
        <p:spPr>
          <a:xfrm>
            <a:off x="2352947" y="5853615"/>
            <a:ext cx="4936127"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This event was </a:t>
            </a:r>
            <a:r>
              <a:rPr lang="en-US" dirty="0" smtClean="0">
                <a:latin typeface="Times New Roman" panose="02020603050405020304" pitchFamily="18" charset="0"/>
                <a:cs typeface="Times New Roman" panose="02020603050405020304" pitchFamily="18" charset="0"/>
              </a:rPr>
              <a:t>organized </a:t>
            </a:r>
            <a:r>
              <a:rPr lang="en-US" dirty="0">
                <a:latin typeface="Times New Roman" panose="02020603050405020304" pitchFamily="18" charset="0"/>
                <a:cs typeface="Times New Roman" panose="02020603050405020304" pitchFamily="18" charset="0"/>
              </a:rPr>
              <a:t>with the</a:t>
            </a:r>
          </a:p>
          <a:p>
            <a:r>
              <a:rPr lang="en-US" dirty="0">
                <a:latin typeface="Times New Roman" panose="02020603050405020304" pitchFamily="18" charset="0"/>
                <a:cs typeface="Times New Roman" panose="02020603050405020304" pitchFamily="18" charset="0"/>
              </a:rPr>
              <a:t>financial support of the European Union.</a:t>
            </a:r>
          </a:p>
        </p:txBody>
      </p:sp>
      <p:cxnSp>
        <p:nvCxnSpPr>
          <p:cNvPr id="9" name="Straight Connector 8"/>
          <p:cNvCxnSpPr/>
          <p:nvPr/>
        </p:nvCxnSpPr>
        <p:spPr>
          <a:xfrm>
            <a:off x="6719388" y="2926081"/>
            <a:ext cx="0" cy="4789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819155" y="2838374"/>
            <a:ext cx="2056973" cy="646331"/>
          </a:xfrm>
          <a:prstGeom prst="rect">
            <a:avLst/>
          </a:prstGeom>
          <a:noFill/>
        </p:spPr>
        <p:txBody>
          <a:bodyPr wrap="none" rtlCol="0">
            <a:spAutoFit/>
          </a:bodyPr>
          <a:lstStyle/>
          <a:p>
            <a:r>
              <a:rPr lang="tr-TR" sz="3600" dirty="0" smtClean="0">
                <a:latin typeface="Times New Roman" panose="02020603050405020304" pitchFamily="18" charset="0"/>
                <a:cs typeface="Times New Roman" panose="02020603050405020304" pitchFamily="18" charset="0"/>
              </a:rPr>
              <a:t>TURKEY</a:t>
            </a:r>
            <a:endParaRPr lang="en-US" sz="3600" dirty="0">
              <a:latin typeface="Times New Roman" panose="02020603050405020304" pitchFamily="18" charset="0"/>
              <a:cs typeface="Times New Roman" panose="02020603050405020304" pitchFamily="18" charset="0"/>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9605" y="18548"/>
            <a:ext cx="1886142" cy="1333500"/>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63194" y="225550"/>
            <a:ext cx="1889453" cy="850776"/>
          </a:xfrm>
          <a:prstGeom prst="rect">
            <a:avLst/>
          </a:prstGeom>
        </p:spPr>
      </p:pic>
    </p:spTree>
    <p:extLst>
      <p:ext uri="{BB962C8B-B14F-4D97-AF65-F5344CB8AC3E}">
        <p14:creationId xmlns:p14="http://schemas.microsoft.com/office/powerpoint/2010/main" val="3719447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1524000" y="5897563"/>
            <a:ext cx="744879" cy="496831"/>
          </a:xfrm>
          <a:prstGeom prst="rect">
            <a:avLst/>
          </a:prstGeom>
        </p:spPr>
      </p:pic>
      <p:sp>
        <p:nvSpPr>
          <p:cNvPr id="13" name="Rectangle 12"/>
          <p:cNvSpPr/>
          <p:nvPr/>
        </p:nvSpPr>
        <p:spPr>
          <a:xfrm>
            <a:off x="2352947" y="5853615"/>
            <a:ext cx="4936127"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This event was </a:t>
            </a:r>
            <a:r>
              <a:rPr lang="en-US" dirty="0" smtClean="0">
                <a:latin typeface="Times New Roman" panose="02020603050405020304" pitchFamily="18" charset="0"/>
                <a:cs typeface="Times New Roman" panose="02020603050405020304" pitchFamily="18" charset="0"/>
              </a:rPr>
              <a:t>organized </a:t>
            </a:r>
            <a:r>
              <a:rPr lang="en-US" dirty="0">
                <a:latin typeface="Times New Roman" panose="02020603050405020304" pitchFamily="18" charset="0"/>
                <a:cs typeface="Times New Roman" panose="02020603050405020304" pitchFamily="18" charset="0"/>
              </a:rPr>
              <a:t>with the</a:t>
            </a:r>
          </a:p>
          <a:p>
            <a:r>
              <a:rPr lang="en-US" dirty="0">
                <a:latin typeface="Times New Roman" panose="02020603050405020304" pitchFamily="18" charset="0"/>
                <a:cs typeface="Times New Roman" panose="02020603050405020304" pitchFamily="18" charset="0"/>
              </a:rPr>
              <a:t>financial support of the European Union.</a:t>
            </a: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9605" y="18548"/>
            <a:ext cx="1886142" cy="1333500"/>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63194" y="225550"/>
            <a:ext cx="1889453" cy="850776"/>
          </a:xfrm>
          <a:prstGeom prst="rect">
            <a:avLst/>
          </a:prstGeom>
        </p:spPr>
      </p:pic>
      <p:sp>
        <p:nvSpPr>
          <p:cNvPr id="4" name="Unvan 3"/>
          <p:cNvSpPr>
            <a:spLocks noGrp="1"/>
          </p:cNvSpPr>
          <p:nvPr>
            <p:ph type="ctrTitle"/>
          </p:nvPr>
        </p:nvSpPr>
        <p:spPr>
          <a:xfrm>
            <a:off x="1746068" y="1194343"/>
            <a:ext cx="8521337" cy="744583"/>
          </a:xfrm>
        </p:spPr>
        <p:txBody>
          <a:bodyPr>
            <a:normAutofit/>
          </a:bodyPr>
          <a:lstStyle/>
          <a:p>
            <a:r>
              <a:rPr lang="tr-TR" sz="3600" b="1" dirty="0" err="1" smtClean="0">
                <a:latin typeface="Times New Roman" panose="02020603050405020304" pitchFamily="18" charset="0"/>
                <a:cs typeface="Times New Roman" panose="02020603050405020304" pitchFamily="18" charset="0"/>
              </a:rPr>
              <a:t>Circular</a:t>
            </a:r>
            <a:r>
              <a:rPr lang="tr-TR" sz="3600" b="1" dirty="0" smtClean="0">
                <a:latin typeface="Times New Roman" panose="02020603050405020304" pitchFamily="18" charset="0"/>
                <a:cs typeface="Times New Roman" panose="02020603050405020304" pitchFamily="18" charset="0"/>
              </a:rPr>
              <a:t> </a:t>
            </a:r>
            <a:r>
              <a:rPr lang="tr-TR" sz="3600" b="1" dirty="0" err="1" smtClean="0">
                <a:latin typeface="Times New Roman" panose="02020603050405020304" pitchFamily="18" charset="0"/>
                <a:cs typeface="Times New Roman" panose="02020603050405020304" pitchFamily="18" charset="0"/>
              </a:rPr>
              <a:t>Economy</a:t>
            </a:r>
            <a:r>
              <a:rPr lang="tr-TR" sz="3600" b="1" dirty="0" smtClean="0">
                <a:latin typeface="Times New Roman" panose="02020603050405020304" pitchFamily="18" charset="0"/>
                <a:cs typeface="Times New Roman" panose="02020603050405020304" pitchFamily="18" charset="0"/>
              </a:rPr>
              <a:t> in </a:t>
            </a:r>
            <a:r>
              <a:rPr lang="tr-TR" sz="3600" b="1" dirty="0" err="1" smtClean="0">
                <a:latin typeface="Times New Roman" panose="02020603050405020304" pitchFamily="18" charset="0"/>
                <a:cs typeface="Times New Roman" panose="02020603050405020304" pitchFamily="18" charset="0"/>
              </a:rPr>
              <a:t>Turkey</a:t>
            </a:r>
            <a:endParaRPr lang="en-GB" sz="3600" b="1" dirty="0">
              <a:latin typeface="Times New Roman" panose="02020603050405020304" pitchFamily="18" charset="0"/>
              <a:cs typeface="Times New Roman" panose="02020603050405020304" pitchFamily="18" charset="0"/>
            </a:endParaRPr>
          </a:p>
        </p:txBody>
      </p:sp>
      <p:sp>
        <p:nvSpPr>
          <p:cNvPr id="7" name="Dikdörtgen 6"/>
          <p:cNvSpPr/>
          <p:nvPr/>
        </p:nvSpPr>
        <p:spPr>
          <a:xfrm>
            <a:off x="859970" y="2114130"/>
            <a:ext cx="10293532" cy="4385816"/>
          </a:xfrm>
          <a:prstGeom prst="rect">
            <a:avLst/>
          </a:prstGeom>
        </p:spPr>
        <p:txBody>
          <a:bodyPr wrap="square">
            <a:spAutoFit/>
          </a:bodyPr>
          <a:lstStyle/>
          <a:p>
            <a:pPr algn="just">
              <a:spcAft>
                <a:spcPts val="600"/>
              </a:spcAft>
            </a:pPr>
            <a:r>
              <a:rPr lang="en-GB" sz="2400" b="1" dirty="0">
                <a:latin typeface="Times New Roman" panose="02020603050405020304" pitchFamily="18" charset="0"/>
                <a:ea typeface="Times New Roman" panose="02020603050405020304" pitchFamily="18" charset="0"/>
                <a:cs typeface="Times New Roman" panose="02020603050405020304" pitchFamily="18" charset="0"/>
              </a:rPr>
              <a:t>The Zero Waste Project</a:t>
            </a:r>
            <a:r>
              <a:rPr lang="en-GB" sz="2400" dirty="0">
                <a:latin typeface="Times New Roman" panose="02020603050405020304" pitchFamily="18" charset="0"/>
                <a:ea typeface="Times New Roman" panose="02020603050405020304" pitchFamily="18" charset="0"/>
                <a:cs typeface="Times New Roman" panose="02020603050405020304" pitchFamily="18" charset="0"/>
              </a:rPr>
              <a:t> started in 2017 in Turkey by the Ministry of Environment and Urbanization. 18.750 public institutions joined the project and 126 tonnes of paper, 8,7 tonnes of glass were recycled while 9,1 tonnes of organic waste was composted until May 2019, reported by the Ministry of Environment. </a:t>
            </a:r>
            <a:endParaRPr lang="tr-TR"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600"/>
              </a:spcAft>
            </a:pPr>
            <a:r>
              <a:rPr lang="en-GB" sz="2400" b="1" dirty="0">
                <a:latin typeface="Times New Roman" panose="02020603050405020304" pitchFamily="18" charset="0"/>
                <a:ea typeface="Times New Roman" panose="02020603050405020304" pitchFamily="18" charset="0"/>
              </a:rPr>
              <a:t>The legal framework on waste management</a:t>
            </a:r>
            <a:r>
              <a:rPr lang="en-GB" sz="2400" dirty="0">
                <a:latin typeface="Times New Roman" panose="02020603050405020304" pitchFamily="18" charset="0"/>
                <a:ea typeface="Times New Roman" panose="02020603050405020304" pitchFamily="18" charset="0"/>
              </a:rPr>
              <a:t> is largely harmonized according to the progress reports released by the Commission. Turkey has adopted a strategy that promotes a zero waste approach covering recycle and reuse, waste management, efficient use of natural resources, reduction of landfill. On the other hand, there is much progress needed in implementation wise.</a:t>
            </a: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600"/>
              </a:spcAft>
            </a:pPr>
            <a:endParaRPr lang="en-GB"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8409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0371" y="156119"/>
            <a:ext cx="11676018" cy="6558877"/>
          </a:xfrm>
        </p:spPr>
      </p:pic>
    </p:spTree>
    <p:extLst>
      <p:ext uri="{BB962C8B-B14F-4D97-AF65-F5344CB8AC3E}">
        <p14:creationId xmlns:p14="http://schemas.microsoft.com/office/powerpoint/2010/main" val="1125816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66831"/>
            <a:ext cx="12000680" cy="6791169"/>
          </a:xfrm>
        </p:spPr>
      </p:pic>
    </p:spTree>
    <p:extLst>
      <p:ext uri="{BB962C8B-B14F-4D97-AF65-F5344CB8AC3E}">
        <p14:creationId xmlns:p14="http://schemas.microsoft.com/office/powerpoint/2010/main" val="545729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1524000" y="5897563"/>
            <a:ext cx="744879" cy="496831"/>
          </a:xfrm>
          <a:prstGeom prst="rect">
            <a:avLst/>
          </a:prstGeom>
        </p:spPr>
      </p:pic>
      <p:sp>
        <p:nvSpPr>
          <p:cNvPr id="13" name="Rectangle 12"/>
          <p:cNvSpPr/>
          <p:nvPr/>
        </p:nvSpPr>
        <p:spPr>
          <a:xfrm>
            <a:off x="2352947" y="5853615"/>
            <a:ext cx="4936127"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This event was </a:t>
            </a:r>
            <a:r>
              <a:rPr lang="en-US" dirty="0" smtClean="0">
                <a:latin typeface="Times New Roman" panose="02020603050405020304" pitchFamily="18" charset="0"/>
                <a:cs typeface="Times New Roman" panose="02020603050405020304" pitchFamily="18" charset="0"/>
              </a:rPr>
              <a:t>organized </a:t>
            </a:r>
            <a:r>
              <a:rPr lang="en-US" dirty="0">
                <a:latin typeface="Times New Roman" panose="02020603050405020304" pitchFamily="18" charset="0"/>
                <a:cs typeface="Times New Roman" panose="02020603050405020304" pitchFamily="18" charset="0"/>
              </a:rPr>
              <a:t>with the</a:t>
            </a:r>
          </a:p>
          <a:p>
            <a:r>
              <a:rPr lang="en-US" dirty="0">
                <a:latin typeface="Times New Roman" panose="02020603050405020304" pitchFamily="18" charset="0"/>
                <a:cs typeface="Times New Roman" panose="02020603050405020304" pitchFamily="18" charset="0"/>
              </a:rPr>
              <a:t>financial support of the European Union.</a:t>
            </a: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9605" y="18548"/>
            <a:ext cx="1886142" cy="1333500"/>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63194" y="225550"/>
            <a:ext cx="1889453" cy="850776"/>
          </a:xfrm>
          <a:prstGeom prst="rect">
            <a:avLst/>
          </a:prstGeom>
        </p:spPr>
      </p:pic>
      <p:sp>
        <p:nvSpPr>
          <p:cNvPr id="4" name="Unvan 3"/>
          <p:cNvSpPr>
            <a:spLocks noGrp="1"/>
          </p:cNvSpPr>
          <p:nvPr>
            <p:ph type="ctrTitle"/>
          </p:nvPr>
        </p:nvSpPr>
        <p:spPr>
          <a:xfrm>
            <a:off x="1746068" y="1215795"/>
            <a:ext cx="8521337" cy="744583"/>
          </a:xfrm>
        </p:spPr>
        <p:txBody>
          <a:bodyPr>
            <a:normAutofit/>
          </a:bodyPr>
          <a:lstStyle/>
          <a:p>
            <a:r>
              <a:rPr lang="tr-TR" sz="3600" b="1" dirty="0" err="1" smtClean="0">
                <a:latin typeface="Times New Roman" panose="02020603050405020304" pitchFamily="18" charset="0"/>
                <a:cs typeface="Times New Roman" panose="02020603050405020304" pitchFamily="18" charset="0"/>
              </a:rPr>
              <a:t>Circular</a:t>
            </a:r>
            <a:r>
              <a:rPr lang="tr-TR" sz="3600" b="1" dirty="0" smtClean="0">
                <a:latin typeface="Times New Roman" panose="02020603050405020304" pitchFamily="18" charset="0"/>
                <a:cs typeface="Times New Roman" panose="02020603050405020304" pitchFamily="18" charset="0"/>
              </a:rPr>
              <a:t> </a:t>
            </a:r>
            <a:r>
              <a:rPr lang="tr-TR" sz="3600" b="1" dirty="0" err="1" smtClean="0">
                <a:latin typeface="Times New Roman" panose="02020603050405020304" pitchFamily="18" charset="0"/>
                <a:cs typeface="Times New Roman" panose="02020603050405020304" pitchFamily="18" charset="0"/>
              </a:rPr>
              <a:t>Economy</a:t>
            </a:r>
            <a:r>
              <a:rPr lang="tr-TR" sz="3600" b="1" dirty="0" smtClean="0">
                <a:latin typeface="Times New Roman" panose="02020603050405020304" pitchFamily="18" charset="0"/>
                <a:cs typeface="Times New Roman" panose="02020603050405020304" pitchFamily="18" charset="0"/>
              </a:rPr>
              <a:t> in </a:t>
            </a:r>
            <a:r>
              <a:rPr lang="tr-TR" sz="3600" b="1" dirty="0" err="1" smtClean="0">
                <a:latin typeface="Times New Roman" panose="02020603050405020304" pitchFamily="18" charset="0"/>
                <a:cs typeface="Times New Roman" panose="02020603050405020304" pitchFamily="18" charset="0"/>
              </a:rPr>
              <a:t>Turkey</a:t>
            </a:r>
            <a:endParaRPr lang="en-GB" sz="3600" b="1" dirty="0">
              <a:latin typeface="Times New Roman" panose="02020603050405020304" pitchFamily="18" charset="0"/>
              <a:cs typeface="Times New Roman" panose="02020603050405020304" pitchFamily="18" charset="0"/>
            </a:endParaRPr>
          </a:p>
        </p:txBody>
      </p:sp>
      <p:sp>
        <p:nvSpPr>
          <p:cNvPr id="7" name="Dikdörtgen 6"/>
          <p:cNvSpPr/>
          <p:nvPr/>
        </p:nvSpPr>
        <p:spPr>
          <a:xfrm>
            <a:off x="859971" y="2372353"/>
            <a:ext cx="10293532" cy="907941"/>
          </a:xfrm>
          <a:prstGeom prst="rect">
            <a:avLst/>
          </a:prstGeom>
        </p:spPr>
        <p:txBody>
          <a:bodyPr wrap="square">
            <a:spAutoFit/>
          </a:bodyPr>
          <a:lstStyle/>
          <a:p>
            <a:pPr algn="just">
              <a:spcAft>
                <a:spcPts val="600"/>
              </a:spcAft>
            </a:pPr>
            <a:endParaRPr lang="en-GB"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Dikdörtgen 1"/>
          <p:cNvSpPr/>
          <p:nvPr/>
        </p:nvSpPr>
        <p:spPr>
          <a:xfrm>
            <a:off x="999605" y="2032543"/>
            <a:ext cx="10215155" cy="3785652"/>
          </a:xfrm>
          <a:prstGeom prst="rect">
            <a:avLst/>
          </a:prstGeom>
        </p:spPr>
        <p:txBody>
          <a:bodyPr wrap="square">
            <a:spAutoFit/>
          </a:bodyPr>
          <a:lstStyle/>
          <a:p>
            <a:pPr algn="just">
              <a:spcAft>
                <a:spcPts val="600"/>
              </a:spcAft>
            </a:pPr>
            <a:r>
              <a:rPr lang="en-US" sz="2400" dirty="0">
                <a:latin typeface="Times New Roman" panose="02020603050405020304" pitchFamily="18" charset="0"/>
                <a:ea typeface="Times New Roman" panose="02020603050405020304" pitchFamily="18" charset="0"/>
              </a:rPr>
              <a:t>The ministry of Environment and Urbanization started working on </a:t>
            </a:r>
            <a:r>
              <a:rPr lang="en-US" sz="2400" b="1" dirty="0">
                <a:latin typeface="Times New Roman" panose="02020603050405020304" pitchFamily="18" charset="0"/>
                <a:ea typeface="Times New Roman" panose="02020603050405020304" pitchFamily="18" charset="0"/>
              </a:rPr>
              <a:t>“National Action Plan of Sustainable Consumption and Production Action Plan”</a:t>
            </a:r>
            <a:r>
              <a:rPr lang="en-US" sz="2400" dirty="0">
                <a:latin typeface="Times New Roman" panose="02020603050405020304" pitchFamily="18" charset="0"/>
                <a:ea typeface="Times New Roman" panose="02020603050405020304" pitchFamily="18" charset="0"/>
              </a:rPr>
              <a:t> in October 2019, with the technical support of Regional Environment Center Turkey (REC Turkey) and Regional Activity Center for Sustainable Consumption and Production (SCP / RAC). Firstly, a scoping meeting was held where public institution representatives participated in. The ministry shared the planning state, presented the prioritized lifecycle stages and the methodology in the meeting. Then, the participants provided inputs on policy tools for sustainable consumption and production for four sectors. The action planning work continued with the stakeholder workshop in December 2019.</a:t>
            </a:r>
            <a:endParaRPr lang="en-GB" sz="24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616357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1524000" y="5897563"/>
            <a:ext cx="744879" cy="496831"/>
          </a:xfrm>
          <a:prstGeom prst="rect">
            <a:avLst/>
          </a:prstGeom>
        </p:spPr>
      </p:pic>
      <p:sp>
        <p:nvSpPr>
          <p:cNvPr id="13" name="Rectangle 12"/>
          <p:cNvSpPr/>
          <p:nvPr/>
        </p:nvSpPr>
        <p:spPr>
          <a:xfrm>
            <a:off x="2352947" y="5853615"/>
            <a:ext cx="4936127"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This event was </a:t>
            </a:r>
            <a:r>
              <a:rPr lang="en-US" dirty="0" smtClean="0">
                <a:latin typeface="Times New Roman" panose="02020603050405020304" pitchFamily="18" charset="0"/>
                <a:cs typeface="Times New Roman" panose="02020603050405020304" pitchFamily="18" charset="0"/>
              </a:rPr>
              <a:t>organized </a:t>
            </a:r>
            <a:r>
              <a:rPr lang="en-US" dirty="0">
                <a:latin typeface="Times New Roman" panose="02020603050405020304" pitchFamily="18" charset="0"/>
                <a:cs typeface="Times New Roman" panose="02020603050405020304" pitchFamily="18" charset="0"/>
              </a:rPr>
              <a:t>with the</a:t>
            </a:r>
          </a:p>
          <a:p>
            <a:r>
              <a:rPr lang="en-US" dirty="0">
                <a:latin typeface="Times New Roman" panose="02020603050405020304" pitchFamily="18" charset="0"/>
                <a:cs typeface="Times New Roman" panose="02020603050405020304" pitchFamily="18" charset="0"/>
              </a:rPr>
              <a:t>financial support of the European Union.</a:t>
            </a: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9605" y="18548"/>
            <a:ext cx="1886142" cy="1333500"/>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63194" y="225550"/>
            <a:ext cx="1889453" cy="850776"/>
          </a:xfrm>
          <a:prstGeom prst="rect">
            <a:avLst/>
          </a:prstGeom>
        </p:spPr>
      </p:pic>
      <p:sp>
        <p:nvSpPr>
          <p:cNvPr id="4" name="Unvan 3"/>
          <p:cNvSpPr>
            <a:spLocks noGrp="1"/>
          </p:cNvSpPr>
          <p:nvPr>
            <p:ph type="ctrTitle"/>
          </p:nvPr>
        </p:nvSpPr>
        <p:spPr>
          <a:xfrm>
            <a:off x="1746068" y="1215795"/>
            <a:ext cx="8521337" cy="744583"/>
          </a:xfrm>
        </p:spPr>
        <p:txBody>
          <a:bodyPr>
            <a:normAutofit/>
          </a:bodyPr>
          <a:lstStyle/>
          <a:p>
            <a:r>
              <a:rPr lang="tr-TR" sz="3600" b="1" dirty="0" err="1" smtClean="0">
                <a:latin typeface="Times New Roman" panose="02020603050405020304" pitchFamily="18" charset="0"/>
                <a:cs typeface="Times New Roman" panose="02020603050405020304" pitchFamily="18" charset="0"/>
              </a:rPr>
              <a:t>Circular</a:t>
            </a:r>
            <a:r>
              <a:rPr lang="tr-TR" sz="3600" b="1" dirty="0" smtClean="0">
                <a:latin typeface="Times New Roman" panose="02020603050405020304" pitchFamily="18" charset="0"/>
                <a:cs typeface="Times New Roman" panose="02020603050405020304" pitchFamily="18" charset="0"/>
              </a:rPr>
              <a:t> </a:t>
            </a:r>
            <a:r>
              <a:rPr lang="tr-TR" sz="3600" b="1" dirty="0" err="1" smtClean="0">
                <a:latin typeface="Times New Roman" panose="02020603050405020304" pitchFamily="18" charset="0"/>
                <a:cs typeface="Times New Roman" panose="02020603050405020304" pitchFamily="18" charset="0"/>
              </a:rPr>
              <a:t>Economy</a:t>
            </a:r>
            <a:r>
              <a:rPr lang="tr-TR" sz="3600" b="1" dirty="0" smtClean="0">
                <a:latin typeface="Times New Roman" panose="02020603050405020304" pitchFamily="18" charset="0"/>
                <a:cs typeface="Times New Roman" panose="02020603050405020304" pitchFamily="18" charset="0"/>
              </a:rPr>
              <a:t> in </a:t>
            </a:r>
            <a:r>
              <a:rPr lang="tr-TR" sz="3600" b="1" dirty="0" err="1" smtClean="0">
                <a:latin typeface="Times New Roman" panose="02020603050405020304" pitchFamily="18" charset="0"/>
                <a:cs typeface="Times New Roman" panose="02020603050405020304" pitchFamily="18" charset="0"/>
              </a:rPr>
              <a:t>Turkey</a:t>
            </a:r>
            <a:endParaRPr lang="en-GB" sz="3600" b="1" dirty="0">
              <a:latin typeface="Times New Roman" panose="02020603050405020304" pitchFamily="18" charset="0"/>
              <a:cs typeface="Times New Roman" panose="02020603050405020304" pitchFamily="18" charset="0"/>
            </a:endParaRPr>
          </a:p>
        </p:txBody>
      </p:sp>
      <p:sp>
        <p:nvSpPr>
          <p:cNvPr id="7" name="Dikdörtgen 6"/>
          <p:cNvSpPr/>
          <p:nvPr/>
        </p:nvSpPr>
        <p:spPr>
          <a:xfrm>
            <a:off x="859971" y="2372353"/>
            <a:ext cx="10293532" cy="907941"/>
          </a:xfrm>
          <a:prstGeom prst="rect">
            <a:avLst/>
          </a:prstGeom>
        </p:spPr>
        <p:txBody>
          <a:bodyPr wrap="square">
            <a:spAutoFit/>
          </a:bodyPr>
          <a:lstStyle/>
          <a:p>
            <a:pPr algn="just">
              <a:spcAft>
                <a:spcPts val="600"/>
              </a:spcAft>
            </a:pPr>
            <a:endParaRPr lang="en-GB"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Dikdörtgen 1"/>
          <p:cNvSpPr/>
          <p:nvPr/>
        </p:nvSpPr>
        <p:spPr>
          <a:xfrm>
            <a:off x="999605" y="2032543"/>
            <a:ext cx="10215155" cy="3785652"/>
          </a:xfrm>
          <a:prstGeom prst="rect">
            <a:avLst/>
          </a:prstGeom>
        </p:spPr>
        <p:txBody>
          <a:bodyPr wrap="square">
            <a:spAutoFit/>
          </a:bodyPr>
          <a:lstStyle/>
          <a:p>
            <a:pPr algn="just">
              <a:spcAft>
                <a:spcPts val="600"/>
              </a:spcAft>
            </a:pPr>
            <a:r>
              <a:rPr lang="en-US" sz="2400" dirty="0">
                <a:latin typeface="Times New Roman" panose="02020603050405020304" pitchFamily="18" charset="0"/>
                <a:ea typeface="Times New Roman" panose="02020603050405020304" pitchFamily="18" charset="0"/>
              </a:rPr>
              <a:t>The ministry of Environment and Urbanization started working on </a:t>
            </a:r>
            <a:r>
              <a:rPr lang="en-US" sz="2400" b="1" dirty="0">
                <a:latin typeface="Times New Roman" panose="02020603050405020304" pitchFamily="18" charset="0"/>
                <a:ea typeface="Times New Roman" panose="02020603050405020304" pitchFamily="18" charset="0"/>
              </a:rPr>
              <a:t>“National Action Plan of Sustainable Consumption and Production Action Plan”</a:t>
            </a:r>
            <a:r>
              <a:rPr lang="en-US" sz="2400" dirty="0">
                <a:latin typeface="Times New Roman" panose="02020603050405020304" pitchFamily="18" charset="0"/>
                <a:ea typeface="Times New Roman" panose="02020603050405020304" pitchFamily="18" charset="0"/>
              </a:rPr>
              <a:t> in October 2019, with the technical support of Regional Environment Center Turkey (REC Turkey) and Regional Activity Center for Sustainable Consumption and Production (SCP / RAC). Firstly, a scoping meeting was held where public institution representatives participated in. The ministry shared the planning state, presented the prioritized lifecycle stages and the methodology in the meeting. Then, the participants provided inputs on policy tools for sustainable consumption and production for four sectors. The action planning work continued with the stakeholder workshop in December 2019.</a:t>
            </a:r>
            <a:endParaRPr lang="en-GB" sz="24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6733732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1524000" y="5897563"/>
            <a:ext cx="744879" cy="496831"/>
          </a:xfrm>
          <a:prstGeom prst="rect">
            <a:avLst/>
          </a:prstGeom>
        </p:spPr>
      </p:pic>
      <p:sp>
        <p:nvSpPr>
          <p:cNvPr id="13" name="Rectangle 12"/>
          <p:cNvSpPr/>
          <p:nvPr/>
        </p:nvSpPr>
        <p:spPr>
          <a:xfrm>
            <a:off x="2352947" y="5853615"/>
            <a:ext cx="4936127"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This event was </a:t>
            </a:r>
            <a:r>
              <a:rPr lang="en-US" dirty="0" smtClean="0">
                <a:latin typeface="Times New Roman" panose="02020603050405020304" pitchFamily="18" charset="0"/>
                <a:cs typeface="Times New Roman" panose="02020603050405020304" pitchFamily="18" charset="0"/>
              </a:rPr>
              <a:t>organized </a:t>
            </a:r>
            <a:r>
              <a:rPr lang="en-US" dirty="0">
                <a:latin typeface="Times New Roman" panose="02020603050405020304" pitchFamily="18" charset="0"/>
                <a:cs typeface="Times New Roman" panose="02020603050405020304" pitchFamily="18" charset="0"/>
              </a:rPr>
              <a:t>with the</a:t>
            </a:r>
          </a:p>
          <a:p>
            <a:r>
              <a:rPr lang="en-US" dirty="0">
                <a:latin typeface="Times New Roman" panose="02020603050405020304" pitchFamily="18" charset="0"/>
                <a:cs typeface="Times New Roman" panose="02020603050405020304" pitchFamily="18" charset="0"/>
              </a:rPr>
              <a:t>financial support of the European Union.</a:t>
            </a: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9605" y="18548"/>
            <a:ext cx="1886142" cy="1333500"/>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63194" y="225550"/>
            <a:ext cx="1889453" cy="850776"/>
          </a:xfrm>
          <a:prstGeom prst="rect">
            <a:avLst/>
          </a:prstGeom>
        </p:spPr>
      </p:pic>
      <p:sp>
        <p:nvSpPr>
          <p:cNvPr id="4" name="Unvan 3"/>
          <p:cNvSpPr>
            <a:spLocks noGrp="1"/>
          </p:cNvSpPr>
          <p:nvPr>
            <p:ph type="ctrTitle"/>
          </p:nvPr>
        </p:nvSpPr>
        <p:spPr>
          <a:xfrm>
            <a:off x="1746069" y="1352048"/>
            <a:ext cx="8521337" cy="744583"/>
          </a:xfrm>
        </p:spPr>
        <p:txBody>
          <a:bodyPr>
            <a:normAutofit fontScale="90000"/>
          </a:bodyPr>
          <a:lstStyle/>
          <a:p>
            <a:r>
              <a:rPr lang="tr-TR" b="1" dirty="0" smtClean="0"/>
              <a:t/>
            </a:r>
            <a:br>
              <a:rPr lang="tr-TR" b="1" dirty="0" smtClean="0"/>
            </a:br>
            <a:r>
              <a:rPr lang="tr-TR" b="1" dirty="0"/>
              <a:t/>
            </a:r>
            <a:br>
              <a:rPr lang="tr-TR" b="1" dirty="0"/>
            </a:br>
            <a:r>
              <a:rPr lang="tr-TR" b="1" dirty="0" smtClean="0"/>
              <a:t/>
            </a:r>
            <a:br>
              <a:rPr lang="tr-TR" b="1" dirty="0" smtClean="0"/>
            </a:br>
            <a:r>
              <a:rPr lang="tr-TR" b="1" dirty="0"/>
              <a:t/>
            </a:r>
            <a:br>
              <a:rPr lang="tr-TR" b="1" dirty="0"/>
            </a:br>
            <a:r>
              <a:rPr lang="tr-TR" b="1" dirty="0" smtClean="0"/>
              <a:t/>
            </a:r>
            <a:br>
              <a:rPr lang="tr-TR" b="1" dirty="0" smtClean="0"/>
            </a:br>
            <a:r>
              <a:rPr lang="tr-TR" sz="4000" b="1" dirty="0" err="1" smtClean="0">
                <a:latin typeface="Times New Roman" panose="02020603050405020304" pitchFamily="18" charset="0"/>
                <a:cs typeface="Times New Roman" panose="02020603050405020304" pitchFamily="18" charset="0"/>
              </a:rPr>
              <a:t>Circular</a:t>
            </a:r>
            <a:r>
              <a:rPr lang="tr-TR" sz="4000" b="1" dirty="0" smtClean="0">
                <a:latin typeface="Times New Roman" panose="02020603050405020304" pitchFamily="18" charset="0"/>
                <a:cs typeface="Times New Roman" panose="02020603050405020304" pitchFamily="18" charset="0"/>
              </a:rPr>
              <a:t> </a:t>
            </a:r>
            <a:r>
              <a:rPr lang="tr-TR" sz="4000" b="1" dirty="0" err="1" smtClean="0">
                <a:latin typeface="Times New Roman" panose="02020603050405020304" pitchFamily="18" charset="0"/>
                <a:cs typeface="Times New Roman" panose="02020603050405020304" pitchFamily="18" charset="0"/>
              </a:rPr>
              <a:t>Economy</a:t>
            </a:r>
            <a:r>
              <a:rPr lang="tr-TR" sz="4000" b="1" dirty="0" smtClean="0">
                <a:latin typeface="Times New Roman" panose="02020603050405020304" pitchFamily="18" charset="0"/>
                <a:cs typeface="Times New Roman" panose="02020603050405020304" pitchFamily="18" charset="0"/>
              </a:rPr>
              <a:t> in </a:t>
            </a:r>
            <a:r>
              <a:rPr lang="tr-TR" sz="4000" b="1" dirty="0" err="1" smtClean="0">
                <a:latin typeface="Times New Roman" panose="02020603050405020304" pitchFamily="18" charset="0"/>
                <a:cs typeface="Times New Roman" panose="02020603050405020304" pitchFamily="18" charset="0"/>
              </a:rPr>
              <a:t>Bussines</a:t>
            </a:r>
            <a:r>
              <a:rPr lang="tr-TR" sz="4000" b="1" dirty="0" smtClean="0">
                <a:latin typeface="Times New Roman" panose="02020603050405020304" pitchFamily="18" charset="0"/>
                <a:cs typeface="Times New Roman" panose="02020603050405020304" pitchFamily="18" charset="0"/>
              </a:rPr>
              <a:t> Side </a:t>
            </a:r>
            <a:endParaRPr lang="en-GB" sz="4000" b="1" dirty="0">
              <a:latin typeface="Times New Roman" panose="02020603050405020304" pitchFamily="18" charset="0"/>
              <a:cs typeface="Times New Roman" panose="02020603050405020304" pitchFamily="18" charset="0"/>
            </a:endParaRPr>
          </a:p>
        </p:txBody>
      </p:sp>
      <p:sp>
        <p:nvSpPr>
          <p:cNvPr id="7" name="Dikdörtgen 6"/>
          <p:cNvSpPr/>
          <p:nvPr/>
        </p:nvSpPr>
        <p:spPr>
          <a:xfrm>
            <a:off x="859971" y="2372353"/>
            <a:ext cx="10293532" cy="907941"/>
          </a:xfrm>
          <a:prstGeom prst="rect">
            <a:avLst/>
          </a:prstGeom>
        </p:spPr>
        <p:txBody>
          <a:bodyPr wrap="square">
            <a:spAutoFit/>
          </a:bodyPr>
          <a:lstStyle/>
          <a:p>
            <a:pPr marL="342900" indent="-342900" algn="just">
              <a:spcAft>
                <a:spcPts val="600"/>
              </a:spcAft>
              <a:buFont typeface="Arial" panose="020B0604020202020204" pitchFamily="34" charset="0"/>
              <a:buChar char="•"/>
            </a:pPr>
            <a:endParaRPr lang="en-GB" sz="24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spcAft>
                <a:spcPts val="0"/>
              </a:spcAft>
              <a:buFont typeface="Arial" panose="020B0604020202020204" pitchFamily="34" charset="0"/>
              <a:buChar char="•"/>
            </a:pP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Dikdörtgen 2"/>
          <p:cNvSpPr/>
          <p:nvPr/>
        </p:nvSpPr>
        <p:spPr>
          <a:xfrm>
            <a:off x="859971" y="2096631"/>
            <a:ext cx="10293532" cy="4154984"/>
          </a:xfrm>
          <a:prstGeom prst="rect">
            <a:avLst/>
          </a:prstGeom>
        </p:spPr>
        <p:txBody>
          <a:bodyPr wrap="square">
            <a:spAutoFit/>
          </a:bodyPr>
          <a:lstStyle/>
          <a:p>
            <a:pPr marL="342900" indent="-342900" algn="just">
              <a:buFont typeface="Arial" panose="020B0604020202020204" pitchFamily="34" charset="0"/>
              <a:buChar char="•"/>
            </a:pPr>
            <a:r>
              <a:rPr lang="en-GB" sz="2400" b="1" dirty="0">
                <a:latin typeface="Times New Roman" panose="02020603050405020304" pitchFamily="18" charset="0"/>
                <a:ea typeface="Times New Roman" panose="02020603050405020304" pitchFamily="18" charset="0"/>
              </a:rPr>
              <a:t>Turkey Materials Marketplace Project is a functional and innovative platform </a:t>
            </a:r>
            <a:r>
              <a:rPr lang="en-GB" sz="2400" dirty="0">
                <a:latin typeface="Times New Roman" panose="02020603050405020304" pitchFamily="18" charset="0"/>
                <a:ea typeface="Times New Roman" panose="02020603050405020304" pitchFamily="18" charset="0"/>
              </a:rPr>
              <a:t>run by</a:t>
            </a:r>
            <a:r>
              <a:rPr lang="en-GB" sz="2400" b="1" dirty="0">
                <a:latin typeface="Times New Roman" panose="02020603050405020304" pitchFamily="18" charset="0"/>
                <a:ea typeface="Times New Roman" panose="02020603050405020304" pitchFamily="18" charset="0"/>
              </a:rPr>
              <a:t> </a:t>
            </a:r>
            <a:r>
              <a:rPr lang="en-GB" sz="2400" dirty="0">
                <a:latin typeface="Times New Roman" panose="02020603050405020304" pitchFamily="18" charset="0"/>
                <a:ea typeface="Times New Roman" panose="02020603050405020304" pitchFamily="18" charset="0"/>
              </a:rPr>
              <a:t>the cooperation between US</a:t>
            </a:r>
            <a:r>
              <a:rPr lang="en-GB" sz="2400" b="1" dirty="0">
                <a:latin typeface="Times New Roman" panose="02020603050405020304" pitchFamily="18" charset="0"/>
                <a:ea typeface="Times New Roman" panose="02020603050405020304" pitchFamily="18" charset="0"/>
              </a:rPr>
              <a:t> </a:t>
            </a:r>
            <a:r>
              <a:rPr lang="en-GB" sz="2400" dirty="0">
                <a:latin typeface="Times New Roman" panose="02020603050405020304" pitchFamily="18" charset="0"/>
                <a:ea typeface="Times New Roman" panose="02020603050405020304" pitchFamily="18" charset="0"/>
              </a:rPr>
              <a:t>Business Council for Sustainable Development (US BCSD) and Turkish Sustainable Development Association (</a:t>
            </a:r>
            <a:r>
              <a:rPr lang="en-GB" sz="2400" dirty="0" err="1">
                <a:latin typeface="Times New Roman" panose="02020603050405020304" pitchFamily="18" charset="0"/>
                <a:ea typeface="Times New Roman" panose="02020603050405020304" pitchFamily="18" charset="0"/>
              </a:rPr>
              <a:t>Sürdürülebilir</a:t>
            </a:r>
            <a:r>
              <a:rPr lang="en-GB" sz="2400" dirty="0">
                <a:latin typeface="Times New Roman" panose="02020603050405020304" pitchFamily="18" charset="0"/>
                <a:ea typeface="Times New Roman" panose="02020603050405020304" pitchFamily="18" charset="0"/>
              </a:rPr>
              <a:t> </a:t>
            </a:r>
            <a:r>
              <a:rPr lang="en-GB" sz="2400" dirty="0" err="1">
                <a:latin typeface="Times New Roman" panose="02020603050405020304" pitchFamily="18" charset="0"/>
                <a:ea typeface="Times New Roman" panose="02020603050405020304" pitchFamily="18" charset="0"/>
              </a:rPr>
              <a:t>Kalkınma</a:t>
            </a:r>
            <a:r>
              <a:rPr lang="en-GB" sz="2400" dirty="0">
                <a:latin typeface="Times New Roman" panose="02020603050405020304" pitchFamily="18" charset="0"/>
                <a:ea typeface="Times New Roman" panose="02020603050405020304" pitchFamily="18" charset="0"/>
              </a:rPr>
              <a:t> </a:t>
            </a:r>
            <a:r>
              <a:rPr lang="en-GB" sz="2400" dirty="0" err="1">
                <a:latin typeface="Times New Roman" panose="02020603050405020304" pitchFamily="18" charset="0"/>
                <a:ea typeface="Times New Roman" panose="02020603050405020304" pitchFamily="18" charset="0"/>
              </a:rPr>
              <a:t>Derneği</a:t>
            </a:r>
            <a:r>
              <a:rPr lang="en-GB" sz="2400" dirty="0" smtClean="0">
                <a:latin typeface="Times New Roman" panose="02020603050405020304" pitchFamily="18" charset="0"/>
                <a:ea typeface="Times New Roman" panose="02020603050405020304" pitchFamily="18" charset="0"/>
              </a:rPr>
              <a:t>).</a:t>
            </a:r>
            <a:endParaRPr lang="tr-TR" sz="2400" dirty="0" smtClean="0">
              <a:latin typeface="Times New Roman" panose="02020603050405020304" pitchFamily="18" charset="0"/>
              <a:ea typeface="Times New Roman" panose="02020603050405020304" pitchFamily="18" charset="0"/>
            </a:endParaRP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İstanbul Chamber of Industry (ICI) organized a meeting in September 2019.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business sector representatives from Turkey established an alliance against plastic pollution. Global Compact Turkey, </a:t>
            </a:r>
            <a:r>
              <a:rPr lang="en-US" sz="2400" dirty="0" err="1">
                <a:latin typeface="Times New Roman" panose="02020603050405020304" pitchFamily="18" charset="0"/>
                <a:cs typeface="Times New Roman" panose="02020603050405020304" pitchFamily="18" charset="0"/>
              </a:rPr>
              <a:t>Sürdürülebilir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Kalkınma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Derneği</a:t>
            </a:r>
            <a:r>
              <a:rPr lang="en-US" sz="2400" dirty="0">
                <a:latin typeface="Times New Roman" panose="02020603050405020304" pitchFamily="18" charset="0"/>
                <a:cs typeface="Times New Roman" panose="02020603050405020304" pitchFamily="18" charset="0"/>
              </a:rPr>
              <a:t> (SKD Turkey - Business Council for Sustainable Development Turkey) and Turkish Industry and Business Association (TUSİAD) founded the Business Plastic Initiative back in November 2020. </a:t>
            </a:r>
            <a:endParaRPr lang="en-GB" sz="2400" dirty="0">
              <a:latin typeface="Times New Roman" panose="02020603050405020304" pitchFamily="18" charset="0"/>
              <a:cs typeface="Times New Roman" panose="02020603050405020304" pitchFamily="18" charset="0"/>
            </a:endParaRPr>
          </a:p>
          <a:p>
            <a:pPr algn="just"/>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21295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1524000" y="5897563"/>
            <a:ext cx="744879" cy="496831"/>
          </a:xfrm>
          <a:prstGeom prst="rect">
            <a:avLst/>
          </a:prstGeom>
        </p:spPr>
      </p:pic>
      <p:sp>
        <p:nvSpPr>
          <p:cNvPr id="13" name="Rectangle 12"/>
          <p:cNvSpPr/>
          <p:nvPr/>
        </p:nvSpPr>
        <p:spPr>
          <a:xfrm>
            <a:off x="2352947" y="5853615"/>
            <a:ext cx="4936127"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This event was </a:t>
            </a:r>
            <a:r>
              <a:rPr lang="en-US" dirty="0" smtClean="0">
                <a:latin typeface="Times New Roman" panose="02020603050405020304" pitchFamily="18" charset="0"/>
                <a:cs typeface="Times New Roman" panose="02020603050405020304" pitchFamily="18" charset="0"/>
              </a:rPr>
              <a:t>organized </a:t>
            </a:r>
            <a:r>
              <a:rPr lang="en-US" dirty="0">
                <a:latin typeface="Times New Roman" panose="02020603050405020304" pitchFamily="18" charset="0"/>
                <a:cs typeface="Times New Roman" panose="02020603050405020304" pitchFamily="18" charset="0"/>
              </a:rPr>
              <a:t>with the</a:t>
            </a:r>
          </a:p>
          <a:p>
            <a:r>
              <a:rPr lang="en-US" dirty="0">
                <a:latin typeface="Times New Roman" panose="02020603050405020304" pitchFamily="18" charset="0"/>
                <a:cs typeface="Times New Roman" panose="02020603050405020304" pitchFamily="18" charset="0"/>
              </a:rPr>
              <a:t>financial support of the European Union.</a:t>
            </a: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9605" y="18548"/>
            <a:ext cx="1886142" cy="1333500"/>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63194" y="225550"/>
            <a:ext cx="1889453" cy="850776"/>
          </a:xfrm>
          <a:prstGeom prst="rect">
            <a:avLst/>
          </a:prstGeom>
        </p:spPr>
      </p:pic>
      <p:sp>
        <p:nvSpPr>
          <p:cNvPr id="7" name="Dikdörtgen 6"/>
          <p:cNvSpPr/>
          <p:nvPr/>
        </p:nvSpPr>
        <p:spPr>
          <a:xfrm>
            <a:off x="-616132" y="2074575"/>
            <a:ext cx="10293532" cy="907941"/>
          </a:xfrm>
          <a:prstGeom prst="rect">
            <a:avLst/>
          </a:prstGeom>
        </p:spPr>
        <p:txBody>
          <a:bodyPr wrap="square">
            <a:spAutoFit/>
          </a:bodyPr>
          <a:lstStyle/>
          <a:p>
            <a:pPr marL="342900" indent="-342900" algn="just">
              <a:spcAft>
                <a:spcPts val="600"/>
              </a:spcAft>
              <a:buFont typeface="Arial" panose="020B0604020202020204" pitchFamily="34" charset="0"/>
              <a:buChar char="•"/>
            </a:pPr>
            <a:endParaRPr lang="en-GB" sz="24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spcAft>
                <a:spcPts val="0"/>
              </a:spcAft>
              <a:buFont typeface="Arial" panose="020B0604020202020204" pitchFamily="34" charset="0"/>
              <a:buChar char="•"/>
            </a:pPr>
            <a:endParaRPr lang="en-GB"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Dikdörtgen 2"/>
          <p:cNvSpPr/>
          <p:nvPr/>
        </p:nvSpPr>
        <p:spPr>
          <a:xfrm>
            <a:off x="782409" y="2457100"/>
            <a:ext cx="10293532" cy="2308324"/>
          </a:xfrm>
          <a:prstGeom prst="rect">
            <a:avLst/>
          </a:prstGeom>
        </p:spPr>
        <p:txBody>
          <a:bodyPr wrap="square">
            <a:spAutoFit/>
          </a:bodyPr>
          <a:lstStyle/>
          <a:p>
            <a:pPr algn="ctr"/>
            <a:r>
              <a:rPr lang="tr-TR" sz="2400" b="1" dirty="0" err="1" smtClean="0">
                <a:latin typeface="Times New Roman" panose="02020603050405020304" pitchFamily="18" charset="0"/>
                <a:cs typeface="Times New Roman" panose="02020603050405020304" pitchFamily="18" charset="0"/>
              </a:rPr>
              <a:t>Thank</a:t>
            </a:r>
            <a:r>
              <a:rPr lang="tr-TR" sz="2400" b="1" dirty="0" smtClean="0">
                <a:latin typeface="Times New Roman" panose="02020603050405020304" pitchFamily="18" charset="0"/>
                <a:cs typeface="Times New Roman" panose="02020603050405020304" pitchFamily="18" charset="0"/>
              </a:rPr>
              <a:t> </a:t>
            </a:r>
            <a:r>
              <a:rPr lang="tr-TR" sz="2400" b="1" dirty="0" err="1" smtClean="0">
                <a:latin typeface="Times New Roman" panose="02020603050405020304" pitchFamily="18" charset="0"/>
                <a:cs typeface="Times New Roman" panose="02020603050405020304" pitchFamily="18" charset="0"/>
              </a:rPr>
              <a:t>You</a:t>
            </a:r>
            <a:r>
              <a:rPr lang="tr-TR" sz="2400" b="1" dirty="0" smtClean="0">
                <a:latin typeface="Times New Roman" panose="02020603050405020304" pitchFamily="18" charset="0"/>
                <a:cs typeface="Times New Roman" panose="02020603050405020304" pitchFamily="18" charset="0"/>
              </a:rPr>
              <a:t>! </a:t>
            </a:r>
          </a:p>
          <a:p>
            <a:pPr algn="ctr"/>
            <a:endParaRPr lang="tr-TR" sz="2400" b="1" dirty="0">
              <a:latin typeface="Times New Roman" panose="02020603050405020304" pitchFamily="18" charset="0"/>
              <a:cs typeface="Times New Roman" panose="02020603050405020304" pitchFamily="18" charset="0"/>
            </a:endParaRPr>
          </a:p>
          <a:p>
            <a:pPr algn="ctr"/>
            <a:r>
              <a:rPr lang="tr-TR" sz="2400" b="1" dirty="0" smtClean="0">
                <a:latin typeface="Times New Roman" panose="02020603050405020304" pitchFamily="18" charset="0"/>
                <a:cs typeface="Times New Roman" panose="02020603050405020304" pitchFamily="18" charset="0"/>
              </a:rPr>
              <a:t>Gökçe AHİ</a:t>
            </a:r>
          </a:p>
          <a:p>
            <a:pPr algn="ctr"/>
            <a:endParaRPr lang="tr-TR" sz="2400" b="1" dirty="0" smtClean="0">
              <a:latin typeface="Times New Roman" panose="02020603050405020304" pitchFamily="18" charset="0"/>
              <a:cs typeface="Times New Roman" panose="02020603050405020304" pitchFamily="18" charset="0"/>
            </a:endParaRPr>
          </a:p>
          <a:p>
            <a:pPr algn="ctr"/>
            <a:r>
              <a:rPr lang="tr-TR" sz="2400" b="1" dirty="0" smtClean="0">
                <a:latin typeface="Times New Roman" panose="02020603050405020304" pitchFamily="18" charset="0"/>
                <a:cs typeface="Times New Roman" panose="02020603050405020304" pitchFamily="18" charset="0"/>
              </a:rPr>
              <a:t>TEMA Foundation</a:t>
            </a:r>
          </a:p>
          <a:p>
            <a:pPr algn="ctr"/>
            <a:r>
              <a:rPr lang="tr-TR" sz="2400" b="1" dirty="0">
                <a:latin typeface="Times New Roman" panose="02020603050405020304" pitchFamily="18" charset="0"/>
                <a:cs typeface="Times New Roman" panose="02020603050405020304" pitchFamily="18" charset="0"/>
              </a:rPr>
              <a:t>g</a:t>
            </a:r>
            <a:r>
              <a:rPr lang="tr-TR" sz="2400" b="1" dirty="0" smtClean="0">
                <a:latin typeface="Times New Roman" panose="02020603050405020304" pitchFamily="18" charset="0"/>
                <a:cs typeface="Times New Roman" panose="02020603050405020304" pitchFamily="18" charset="0"/>
              </a:rPr>
              <a:t>okce.ahi@tema.org.tr</a:t>
            </a:r>
            <a:endParaRPr lang="en-GB"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4349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555</Words>
  <Application>Microsoft Office PowerPoint</Application>
  <PresentationFormat>Geniş ekran</PresentationFormat>
  <Paragraphs>31</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Times New Roman</vt:lpstr>
      <vt:lpstr>Office Theme</vt:lpstr>
      <vt:lpstr>Country Specific Findings </vt:lpstr>
      <vt:lpstr>Circular Economy in Turkey</vt:lpstr>
      <vt:lpstr>PowerPoint Sunusu</vt:lpstr>
      <vt:lpstr>PowerPoint Sunusu</vt:lpstr>
      <vt:lpstr>Circular Economy in Turkey</vt:lpstr>
      <vt:lpstr>Circular Economy in Turkey</vt:lpstr>
      <vt:lpstr>     Circular Economy in Bussines Side </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Conference  Circual Economy 2020</dc:title>
  <dc:creator>Esmerinen Hidri</dc:creator>
  <cp:lastModifiedBy>Gökçe Ahi Tuncel</cp:lastModifiedBy>
  <cp:revision>17</cp:revision>
  <dcterms:created xsi:type="dcterms:W3CDTF">2020-01-27T14:48:04Z</dcterms:created>
  <dcterms:modified xsi:type="dcterms:W3CDTF">2020-02-28T13:15:34Z</dcterms:modified>
</cp:coreProperties>
</file>