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70" r:id="rId6"/>
    <p:sldId id="271" r:id="rId7"/>
    <p:sldId id="265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99A1-CD44-4977-AD9B-C5B344167CB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CE45-3830-49CF-8CE5-8718DE2F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Specific Findings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Conference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Circular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3509963"/>
            <a:ext cx="97274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19388" y="2926081"/>
            <a:ext cx="0" cy="4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9155" y="283837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62" y="185526"/>
            <a:ext cx="3076575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9857" y="4763069"/>
            <a:ext cx="5736186" cy="923330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Aleksandra Mladenovic</a:t>
            </a:r>
          </a:p>
          <a:p>
            <a:r>
              <a:rPr lang="en-US" b="1" dirty="0" smtClean="0"/>
              <a:t>Environmental Ambassadors for Sustainable Development</a:t>
            </a:r>
          </a:p>
          <a:p>
            <a:r>
              <a:rPr lang="en-US" b="1" dirty="0" smtClean="0"/>
              <a:t>Serbia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9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631526" y="1088115"/>
            <a:ext cx="8521337" cy="744583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Economy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Serbia: process started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0" y="2056943"/>
            <a:ext cx="7287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Initiatives </a:t>
            </a:r>
            <a:r>
              <a:rPr lang="en-US" sz="2400" dirty="0"/>
              <a:t>that support the circular </a:t>
            </a:r>
            <a:r>
              <a:rPr lang="en-US" sz="2400" dirty="0" smtClean="0"/>
              <a:t>economy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listed in the “Serbian National Profile 2018,” prepared by the Serbian Environmental Agency for the EEA 2018 edition of the </a:t>
            </a:r>
            <a:r>
              <a:rPr lang="en-US" sz="2400" dirty="0" smtClean="0"/>
              <a:t>“More </a:t>
            </a:r>
            <a:r>
              <a:rPr lang="en-US" sz="2400" dirty="0"/>
              <a:t>from </a:t>
            </a:r>
            <a:r>
              <a:rPr lang="en-US" sz="2400" dirty="0" smtClean="0"/>
              <a:t>Less” </a:t>
            </a:r>
            <a:r>
              <a:rPr lang="en-US" sz="2400" dirty="0"/>
              <a:t>report,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Study on Achievements and Perspectives towards a Green Economy and Sustainable Growth in Serbia.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Circular </a:t>
            </a:r>
            <a:r>
              <a:rPr lang="en-US" sz="2400" dirty="0"/>
              <a:t>Economy Actions/Initiatives spread over time in Serbia </a:t>
            </a:r>
            <a:r>
              <a:rPr lang="en-US" sz="2400" dirty="0" smtClean="0"/>
              <a:t>are presented in assessment developed under ENV.net3 project “Circular economy in Serbia: process started”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62" y="1836731"/>
            <a:ext cx="3494203" cy="4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746068" y="1148491"/>
            <a:ext cx="8521337" cy="8840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workshops in Serbia have been held on the circular economy since 2002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1" y="2372353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99605" y="2032543"/>
            <a:ext cx="102151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b="1" u="sng" dirty="0"/>
              <a:t>Workshop on Sustainable Consumption Opportunities</a:t>
            </a:r>
            <a:r>
              <a:rPr lang="en-US" sz="2400" dirty="0"/>
              <a:t>, co-organized by the Serbian ministry for the environment and UNEP in March 2002 in </a:t>
            </a:r>
            <a:r>
              <a:rPr lang="en-US" sz="2400" dirty="0" smtClean="0"/>
              <a:t>Belgrade;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Conference </a:t>
            </a:r>
            <a:r>
              <a:rPr lang="en-US" sz="2400" b="1" dirty="0"/>
              <a:t>EnE16 “Environment to  Europe”</a:t>
            </a:r>
            <a:r>
              <a:rPr lang="en-US" sz="2400" dirty="0"/>
              <a:t> Belgrade, June 2016;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Conference </a:t>
            </a:r>
            <a:r>
              <a:rPr lang="en-US" sz="2400" b="1" dirty="0"/>
              <a:t>Circular Economy as a development opportunity for Serbia,</a:t>
            </a:r>
            <a:r>
              <a:rPr lang="en-US" sz="2400" dirty="0"/>
              <a:t> Belgrade, November 2016,  organized by the OSCE Mission in Serbia, the German Agency for International Cooperation GIZ, Serbian Chamber of Commerce and the Ministry for Environmental Protection;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ISWA </a:t>
            </a:r>
            <a:r>
              <a:rPr lang="en-US" sz="2400" dirty="0"/>
              <a:t>World Congress 2016, Novi Sad “</a:t>
            </a:r>
            <a:r>
              <a:rPr lang="en-US" sz="2400" b="1" dirty="0"/>
              <a:t>Circular Economy as an Opportunity to Improve Waste Management</a:t>
            </a:r>
            <a:r>
              <a:rPr lang="en-US" sz="2400" dirty="0" smtClean="0"/>
              <a:t>”.</a:t>
            </a:r>
            <a:endParaRPr lang="en-US" sz="2400" dirty="0"/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746068" y="1215795"/>
            <a:ext cx="8521337" cy="74458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Economy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1" y="2372353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99605" y="2032543"/>
            <a:ext cx="1021515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/>
              <a:t>Transition to the circular economy will help Serbia (and the region) to meet its international (and EU) commitments. </a:t>
            </a:r>
          </a:p>
          <a:p>
            <a:pPr algn="just">
              <a:spcAft>
                <a:spcPts val="600"/>
              </a:spcAft>
            </a:pPr>
            <a:r>
              <a:rPr lang="en-US" sz="2400" b="1" dirty="0"/>
              <a:t>Not too much attention on the circular economy in Serbia; however, the trend is growing</a:t>
            </a:r>
            <a:r>
              <a:rPr lang="en-US" sz="2400" dirty="0"/>
              <a:t>. 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81038"/>
              </p:ext>
            </p:extLst>
          </p:nvPr>
        </p:nvGraphicFramePr>
        <p:xfrm>
          <a:off x="242188" y="3848669"/>
          <a:ext cx="7932825" cy="172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425"/>
                <a:gridCol w="881425"/>
                <a:gridCol w="881425"/>
                <a:gridCol w="881425"/>
                <a:gridCol w="881425"/>
                <a:gridCol w="881425"/>
                <a:gridCol w="881425"/>
                <a:gridCol w="881425"/>
                <a:gridCol w="881425"/>
              </a:tblGrid>
              <a:tr h="574068"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articles with term “circular economy” in written media in Serbia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068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7406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853" y="3679148"/>
            <a:ext cx="3828147" cy="2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1" y="6208677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0610" y="6133926"/>
            <a:ext cx="4170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746068" y="1138254"/>
            <a:ext cx="8521337" cy="95158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There is no specific strategic document on the circular economy in </a:t>
            </a:r>
            <a:r>
              <a:rPr lang="en-US" sz="3600" b="1" dirty="0" smtClean="0"/>
              <a:t>Serbia, but…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1" y="2372353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39336"/>
              </p:ext>
            </p:extLst>
          </p:nvPr>
        </p:nvGraphicFramePr>
        <p:xfrm>
          <a:off x="627795" y="2089836"/>
          <a:ext cx="10525707" cy="383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569"/>
                <a:gridCol w="3508569"/>
                <a:gridCol w="3508569"/>
              </a:tblGrid>
              <a:tr h="812243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and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self-sufficiency for raw materials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public procurement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generation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waste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 documents</a:t>
                      </a:r>
                      <a:endParaRPr lang="en-US" sz="1600" dirty="0"/>
                    </a:p>
                  </a:txBody>
                  <a:tcPr/>
                </a:tc>
              </a:tr>
              <a:tr h="81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 management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recycling rates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Recycling rates for specific waste streams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documents</a:t>
                      </a:r>
                      <a:endParaRPr lang="en-US" sz="1600" dirty="0"/>
                    </a:p>
                  </a:txBody>
                  <a:tcPr/>
                </a:tc>
              </a:tr>
              <a:tr h="81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raw materials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 of recycled materials to raw materials demand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Trade in recyclable raw materials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documents</a:t>
                      </a:r>
                      <a:endParaRPr lang="en-US" sz="1600" dirty="0"/>
                    </a:p>
                  </a:txBody>
                  <a:tcPr/>
                </a:tc>
              </a:tr>
              <a:tr h="1123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Competitiveness and innovation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Private investments, jobs and gross value added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Patents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documents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295117" y="1271353"/>
            <a:ext cx="8521337" cy="95158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circular economy concept in Serbia is still in its early stage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1" y="2372353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595" y="2089839"/>
            <a:ext cx="92960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Serbia plans to refer to the circular economy principles in the updated waste strategy (ongoing</a:t>
            </a:r>
            <a:r>
              <a:rPr lang="en-US" sz="24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Ensuring a successful transition to the circular economy, however, requires efforts on many different fronts.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underline: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circular economy goes beyond waste management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circular economy goes beyond SDG12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en-US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circular economy goes beyond environmental sector.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24" y="1102408"/>
            <a:ext cx="2071885" cy="56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" y="6251530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9971" y="6230037"/>
            <a:ext cx="328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384700" y="1138254"/>
            <a:ext cx="8521337" cy="74458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sz="4000" b="1" dirty="0"/>
              <a:t>A possible strategy for the way forward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9971" y="2372353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7531" y="1882837"/>
            <a:ext cx="7786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</a:t>
            </a:r>
            <a:r>
              <a:rPr lang="en-US" dirty="0"/>
              <a:t>	Preparing the appropriate public policy paper for the </a:t>
            </a:r>
            <a:r>
              <a:rPr lang="en-US" b="1" dirty="0"/>
              <a:t>circular economy</a:t>
            </a:r>
            <a:r>
              <a:rPr lang="en-US" dirty="0"/>
              <a:t> </a:t>
            </a:r>
          </a:p>
          <a:p>
            <a:r>
              <a:rPr lang="en-US" dirty="0"/>
              <a:t>-	Using the circular economy as a cornerstone of the industrial strategy</a:t>
            </a:r>
          </a:p>
          <a:p>
            <a:r>
              <a:rPr lang="en-US" dirty="0"/>
              <a:t>-	Considering Initiatives to update and rethink the National Strategy for Sustainable Use of Natural Resources, possibly in the form of the National Sustainable Use of Natural Resources Plan;</a:t>
            </a:r>
          </a:p>
          <a:p>
            <a:r>
              <a:rPr lang="en-US" dirty="0"/>
              <a:t>-	Updating the waste strategy, possibly in the form of the National Waste Management Plan</a:t>
            </a:r>
          </a:p>
          <a:p>
            <a:r>
              <a:rPr lang="en-US" dirty="0"/>
              <a:t>-	Initiative to update and rethink Agenda </a:t>
            </a:r>
            <a:r>
              <a:rPr lang="en-US" dirty="0" smtClean="0"/>
              <a:t>2030, </a:t>
            </a:r>
            <a:r>
              <a:rPr lang="en-US" dirty="0"/>
              <a:t>possibly in the form of the Plan for Agenda 2030 implementation</a:t>
            </a:r>
          </a:p>
          <a:p>
            <a:r>
              <a:rPr lang="en-US" dirty="0"/>
              <a:t>-	Considering new appropriate legislation</a:t>
            </a:r>
          </a:p>
          <a:p>
            <a:r>
              <a:rPr lang="en-US" dirty="0"/>
              <a:t>-	Building/strengthening and monitoring the effectiveness of multi-stakeholder coalition to foster the circular economy process</a:t>
            </a:r>
          </a:p>
          <a:p>
            <a:r>
              <a:rPr lang="en-US" dirty="0"/>
              <a:t>-	Accelerating the dissemination of knowledge and awareness-raising about circular economy topics.</a:t>
            </a:r>
          </a:p>
          <a:p>
            <a:r>
              <a:rPr lang="en-US" dirty="0"/>
              <a:t> 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53" y="2742500"/>
            <a:ext cx="3708513" cy="31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97563"/>
            <a:ext cx="744879" cy="496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2947" y="5853615"/>
            <a:ext cx="4936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 of the European Union.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5" y="18548"/>
            <a:ext cx="1886142" cy="133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4" y="225550"/>
            <a:ext cx="1889453" cy="85077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616132" y="2074575"/>
            <a:ext cx="102935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81540" y="1559050"/>
            <a:ext cx="10293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Given that resource efficiency, circular economy, and raw materials supply are multidisciplinary areas, responsibilities are shared between ministries; there is a need for </a:t>
            </a:r>
            <a:r>
              <a:rPr lang="en-US" sz="2800" b="1" dirty="0">
                <a:latin typeface="Lucida Handwriting" panose="03010101010101010101" pitchFamily="66" charset="0"/>
              </a:rPr>
              <a:t>better cooperation</a:t>
            </a:r>
            <a:r>
              <a:rPr lang="en-US" sz="2400" dirty="0">
                <a:latin typeface="Lucida Handwriting" panose="03010101010101010101" pitchFamily="66" charset="0"/>
              </a:rPr>
              <a:t> between them, as well as </a:t>
            </a:r>
            <a:r>
              <a:rPr lang="en-US" sz="2800" b="1" dirty="0">
                <a:latin typeface="Lucida Handwriting" panose="03010101010101010101" pitchFamily="66" charset="0"/>
              </a:rPr>
              <a:t>improving the systemic approach</a:t>
            </a:r>
            <a:r>
              <a:rPr lang="en-US" sz="2400" dirty="0">
                <a:latin typeface="Lucida Handwriting" panose="03010101010101010101" pitchFamily="66" charset="0"/>
              </a:rPr>
              <a:t>.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 smtClean="0">
                <a:latin typeface="Lucida Handwriting" panose="03010101010101010101" pitchFamily="66" charset="0"/>
                <a:cs typeface="Times New Roman" panose="02020603050405020304" pitchFamily="18" charset="0"/>
              </a:rPr>
              <a:t>Thank </a:t>
            </a:r>
            <a:r>
              <a:rPr lang="tr-TR" sz="2400" b="1" dirty="0" smtClean="0">
                <a:latin typeface="Lucida Handwriting" panose="03010101010101010101" pitchFamily="66" charset="0"/>
                <a:cs typeface="Times New Roman" panose="02020603050405020304" pitchFamily="18" charset="0"/>
              </a:rPr>
              <a:t>You!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latin typeface="Lucida Handwriting" panose="03010101010101010101" pitchFamily="66" charset="0"/>
              </a:rPr>
              <a:t>www.ambassadors-env.com</a:t>
            </a:r>
          </a:p>
          <a:p>
            <a:pPr algn="ctr"/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185526"/>
            <a:ext cx="2652855" cy="952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46" y="3994278"/>
            <a:ext cx="4005254" cy="28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561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Lucida Handwriting</vt:lpstr>
      <vt:lpstr>Times New Roman</vt:lpstr>
      <vt:lpstr>Office Theme</vt:lpstr>
      <vt:lpstr>Country Specific Findings </vt:lpstr>
      <vt:lpstr>Circular Economy in Serbia: process started</vt:lpstr>
      <vt:lpstr>Conferences and workshops in Serbia have been held on the circular economy since 2002</vt:lpstr>
      <vt:lpstr>Circular Economy in Serbia</vt:lpstr>
      <vt:lpstr>There is no specific strategic document on the circular economy in Serbia, but…</vt:lpstr>
      <vt:lpstr>The circular economy concept in Serbia is still in its early stage</vt:lpstr>
      <vt:lpstr>     A possible strategy for the way forward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Conference  Circual Economy 2020</dc:title>
  <dc:creator>Esmerinen Hidri</dc:creator>
  <cp:lastModifiedBy>Windows User</cp:lastModifiedBy>
  <cp:revision>31</cp:revision>
  <dcterms:created xsi:type="dcterms:W3CDTF">2020-01-27T14:48:04Z</dcterms:created>
  <dcterms:modified xsi:type="dcterms:W3CDTF">2020-02-28T19:11:23Z</dcterms:modified>
</cp:coreProperties>
</file>