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2" r:id="rId3"/>
    <p:sldId id="282" r:id="rId4"/>
    <p:sldId id="283" r:id="rId5"/>
    <p:sldId id="289" r:id="rId6"/>
    <p:sldId id="291" r:id="rId7"/>
    <p:sldId id="290" r:id="rId8"/>
    <p:sldId id="287" r:id="rId9"/>
    <p:sldId id="288" r:id="rId10"/>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0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2C73B"/>
    <a:srgbClr val="947432"/>
    <a:srgbClr val="97773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4660" autoAdjust="0"/>
  </p:normalViewPr>
  <p:slideViewPr>
    <p:cSldViewPr snapToGrid="0" showGuides="1">
      <p:cViewPr varScale="1">
        <p:scale>
          <a:sx n="73" d="100"/>
          <a:sy n="73" d="100"/>
        </p:scale>
        <p:origin x="-684" y="-102"/>
      </p:cViewPr>
      <p:guideLst>
        <p:guide orient="horz" pos="504"/>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446640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56222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3479086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1"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1"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96188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9375743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cxnSp>
        <p:nvCxnSpPr>
          <p:cNvPr id="7" name="Connettore 1 6"/>
          <p:cNvCxnSpPr/>
          <p:nvPr userDrawn="1"/>
        </p:nvCxnSpPr>
        <p:spPr>
          <a:xfrm flipV="1">
            <a:off x="0" y="698644"/>
            <a:ext cx="12192000" cy="51370"/>
          </a:xfrm>
          <a:prstGeom prst="line">
            <a:avLst/>
          </a:prstGeom>
          <a:ln w="28575">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p:spPr>
        <p:style>
          <a:lnRef idx="1">
            <a:schemeClr val="accent1"/>
          </a:lnRef>
          <a:fillRef idx="0">
            <a:schemeClr val="accent1"/>
          </a:fillRef>
          <a:effectRef idx="0">
            <a:schemeClr val="accent1"/>
          </a:effectRef>
          <a:fontRef idx="minor">
            <a:schemeClr val="tx1"/>
          </a:fontRef>
        </p:style>
      </p:cxnSp>
      <p:pic>
        <p:nvPicPr>
          <p:cNvPr id="10" name="Immagine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89045"/>
            <a:ext cx="844299" cy="609601"/>
          </a:xfrm>
          <a:prstGeom prst="rect">
            <a:avLst/>
          </a:prstGeom>
        </p:spPr>
      </p:pic>
      <p:sp>
        <p:nvSpPr>
          <p:cNvPr id="11" name="Titolo 10"/>
          <p:cNvSpPr>
            <a:spLocks noGrp="1"/>
          </p:cNvSpPr>
          <p:nvPr>
            <p:ph type="title"/>
          </p:nvPr>
        </p:nvSpPr>
        <p:spPr>
          <a:xfrm>
            <a:off x="997224" y="3386"/>
            <a:ext cx="11113771" cy="609601"/>
          </a:xfrm>
        </p:spPr>
        <p:txBody>
          <a:bodyPr>
            <a:noAutofit/>
          </a:bodyPr>
          <a:lstStyle>
            <a:lvl1pPr algn="r">
              <a:defRPr sz="4000" b="1">
                <a:solidFill>
                  <a:schemeClr val="accent6">
                    <a:lumMod val="75000"/>
                  </a:schemeClr>
                </a:solidFill>
                <a:latin typeface="+mn-lt"/>
                <a:ea typeface="Verdana" panose="020B0604030504040204" pitchFamily="34" charset="0"/>
                <a:cs typeface="Verdana" panose="020B0604030504040204" pitchFamily="34" charset="0"/>
              </a:defRPr>
            </a:lvl1pPr>
          </a:lstStyle>
          <a:p>
            <a:r>
              <a:rPr lang="it-IT" dirty="0" smtClean="0"/>
              <a:t>Fare clic per modificare lo stile del titolo</a:t>
            </a:r>
            <a:endParaRPr lang="en-GB" dirty="0"/>
          </a:p>
        </p:txBody>
      </p:sp>
      <p:sp>
        <p:nvSpPr>
          <p:cNvPr id="15" name="Segnaposto testo 14"/>
          <p:cNvSpPr>
            <a:spLocks noGrp="1"/>
          </p:cNvSpPr>
          <p:nvPr>
            <p:ph type="body" sz="quarter" idx="10"/>
          </p:nvPr>
        </p:nvSpPr>
        <p:spPr>
          <a:xfrm>
            <a:off x="844550" y="1268413"/>
            <a:ext cx="10756900" cy="5395912"/>
          </a:xfrm>
        </p:spPr>
        <p:txBody>
          <a:bodyPr/>
          <a:lstStyle>
            <a:lvl1pPr>
              <a:defRPr sz="3600" b="1">
                <a:solidFill>
                  <a:schemeClr val="bg1">
                    <a:lumMod val="65000"/>
                  </a:schemeClr>
                </a:solidFill>
              </a:defRPr>
            </a:lvl1pPr>
            <a:lvl2pPr>
              <a:defRPr sz="3200"/>
            </a:lvl2pPr>
            <a:lvl3pPr>
              <a:defRPr sz="2400"/>
            </a:lvl3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Tree>
    <p:extLst>
      <p:ext uri="{BB962C8B-B14F-4D97-AF65-F5344CB8AC3E}">
        <p14:creationId xmlns="" xmlns:p14="http://schemas.microsoft.com/office/powerpoint/2010/main" val="4161879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0"/>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159941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4317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7"/>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1"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75998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177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41873327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DADD3B-1B99-4BB0-92CD-707BBF6C8B8C}" type="datetimeFigureOut">
              <a:rPr lang="en-GB" smtClean="0"/>
              <a:pPr/>
              <a:t>03/03/2020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0339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ADD3B-1B99-4BB0-92CD-707BBF6C8B8C}" type="datetimeFigureOut">
              <a:rPr lang="en-GB" smtClean="0"/>
              <a:pPr/>
              <a:t>03/03/2020</a:t>
            </a:fld>
            <a:endParaRPr lang="en-GB"/>
          </a:p>
        </p:txBody>
      </p:sp>
      <p:sp>
        <p:nvSpPr>
          <p:cNvPr id="5" name="Segnaposto piè di pagina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9DA1A-798C-43C1-8D21-A0143022CD54}" type="slidenum">
              <a:rPr lang="en-GB" smtClean="0"/>
              <a:pPr/>
              <a:t>‹#›</a:t>
            </a:fld>
            <a:endParaRPr lang="en-GB"/>
          </a:p>
        </p:txBody>
      </p:sp>
    </p:spTree>
    <p:extLst>
      <p:ext uri="{BB962C8B-B14F-4D97-AF65-F5344CB8AC3E}">
        <p14:creationId xmlns="" xmlns:p14="http://schemas.microsoft.com/office/powerpoint/2010/main" val="2184305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docsroom/documents/35904" TargetMode="External"/><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challenger.mk/" TargetMode="Externa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s://www.youtube.com/watch?v=SKlzzYk5j4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unilens.com.mk/en/used-cooking-oil/" TargetMode="External"/><Relationship Id="rId2" Type="http://schemas.openxmlformats.org/officeDocument/2006/relationships/image" Target="../media/image5.emf"/><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112408" y="415048"/>
            <a:ext cx="8749147" cy="812797"/>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28575">
                <a:solidFill>
                  <a:srgbClr val="CCCCFF"/>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tIns="10800" bIns="10800">
            <a:spAutoFit/>
          </a:bodyPr>
          <a:lstStyle/>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0000"/>
              </a:spcBef>
            </a:pPr>
            <a:endParaRPr lang="en-GB" altLang="en-US" sz="200" dirty="0">
              <a:latin typeface="Verdana" panose="020B0604030504040204" pitchFamily="34" charset="0"/>
              <a:ea typeface="Verdana" panose="020B0604030504040204" pitchFamily="34" charset="0"/>
              <a:cs typeface="Verdana" panose="020B0604030504040204" pitchFamily="34" charset="0"/>
            </a:endParaRPr>
          </a:p>
        </p:txBody>
      </p:sp>
      <p:pic>
        <p:nvPicPr>
          <p:cNvPr id="8" name="Picture 22" descr="logo EU"/>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9668" y="6057155"/>
            <a:ext cx="822325"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 name="Titolo 3"/>
          <p:cNvSpPr txBox="1">
            <a:spLocks/>
          </p:cNvSpPr>
          <p:nvPr/>
        </p:nvSpPr>
        <p:spPr>
          <a:xfrm>
            <a:off x="657589" y="643466"/>
            <a:ext cx="11113771" cy="609601"/>
          </a:xfrm>
          <a:prstGeom prst="rect">
            <a:avLst/>
          </a:prstGeom>
        </p:spPr>
        <p:txBody>
          <a:bodyPr vert="horz" lIns="91440" tIns="45720" rIns="91440" bIns="45720" rtlCol="0" anchor="b">
            <a:normAutofit fontScale="77500" lnSpcReduction="20000"/>
          </a:bodyPr>
          <a:lstStyle/>
          <a:p>
            <a:pPr marL="0" marR="0" lvl="0" indent="0" algn="ctr" defTabSz="914377" rtl="0" eaLnBrk="1" fontAlgn="auto" latinLnBrk="0" hangingPunct="1">
              <a:lnSpc>
                <a:spcPct val="90000"/>
              </a:lnSpc>
              <a:spcBef>
                <a:spcPct val="0"/>
              </a:spcBef>
              <a:spcAft>
                <a:spcPts val="0"/>
              </a:spcAft>
              <a:buClrTx/>
              <a:buSzTx/>
              <a:buFontTx/>
              <a:buNone/>
              <a:tabLst/>
              <a:defRPr/>
            </a:pPr>
            <a:endParaRPr kumimoji="0" lang="en-GB" sz="60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8"/>
          <p:cNvSpPr/>
          <p:nvPr/>
        </p:nvSpPr>
        <p:spPr>
          <a:xfrm>
            <a:off x="2352947" y="6010371"/>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sp>
        <p:nvSpPr>
          <p:cNvPr id="10" name="Title 1"/>
          <p:cNvSpPr>
            <a:spLocks noGrp="1"/>
          </p:cNvSpPr>
          <p:nvPr>
            <p:ph type="ctrTitle"/>
          </p:nvPr>
        </p:nvSpPr>
        <p:spPr>
          <a:xfrm>
            <a:off x="779409" y="1306281"/>
            <a:ext cx="10964100" cy="1837917"/>
          </a:xfrm>
        </p:spPr>
        <p:txBody>
          <a:bodyPr>
            <a:normAutofit/>
          </a:bodyPr>
          <a:lstStyle/>
          <a:p>
            <a:pPr algn="l"/>
            <a:r>
              <a:rPr lang="en-US" sz="3600" dirty="0" smtClean="0">
                <a:latin typeface="Times New Roman" panose="02020603050405020304" pitchFamily="18" charset="0"/>
                <a:cs typeface="Times New Roman" panose="02020603050405020304" pitchFamily="18" charset="0"/>
              </a:rPr>
              <a:t>Country Specific Findings  Republic of North Macedonia </a:t>
            </a:r>
            <a:endParaRPr lang="en-US" sz="3600" dirty="0">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805535" y="3209514"/>
            <a:ext cx="10781219" cy="39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04986" y="2664829"/>
            <a:ext cx="0" cy="478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792472" y="3288526"/>
            <a:ext cx="9144000" cy="1655762"/>
          </a:xfrm>
        </p:spPr>
        <p:txBody>
          <a:bodyPr/>
          <a:lstStyle/>
          <a:p>
            <a:pPr algn="l"/>
            <a:r>
              <a:rPr lang="en-US" b="1" dirty="0">
                <a:latin typeface="Times New Roman" panose="02020603050405020304" pitchFamily="18" charset="0"/>
                <a:cs typeface="Times New Roman" panose="02020603050405020304" pitchFamily="18" charset="0"/>
              </a:rPr>
              <a:t>Regional Conference </a:t>
            </a:r>
            <a:r>
              <a:rPr lang="en-US" b="1" dirty="0" smtClean="0">
                <a:latin typeface="Times New Roman" panose="02020603050405020304" pitchFamily="18" charset="0"/>
                <a:cs typeface="Times New Roman" panose="02020603050405020304" pitchFamily="18" charset="0"/>
              </a:rPr>
              <a:t>on Circular </a:t>
            </a:r>
            <a:r>
              <a:rPr lang="en-US" b="1" dirty="0">
                <a:latin typeface="Times New Roman" panose="02020603050405020304" pitchFamily="18" charset="0"/>
                <a:cs typeface="Times New Roman" panose="02020603050405020304" pitchFamily="18" charset="0"/>
              </a:rPr>
              <a:t>Economy 2020</a:t>
            </a:r>
            <a:endParaRPr lang="en-US" dirty="0">
              <a:latin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85644" y="18548"/>
            <a:ext cx="1886142" cy="1333500"/>
          </a:xfrm>
          <a:prstGeom prst="rect">
            <a:avLst/>
          </a:prstGeom>
        </p:spPr>
      </p:pic>
      <p:pic>
        <p:nvPicPr>
          <p:cNvPr id="16" name="Picture 1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249233" y="225550"/>
            <a:ext cx="1889453" cy="850776"/>
          </a:xfrm>
          <a:prstGeom prst="rect">
            <a:avLst/>
          </a:prstGeom>
        </p:spPr>
      </p:pic>
      <p:pic>
        <p:nvPicPr>
          <p:cNvPr id="17" name="Picture 3"/>
          <p:cNvPicPr>
            <a:picLocks noChangeAspect="1" noChangeArrowheads="1"/>
          </p:cNvPicPr>
          <p:nvPr/>
        </p:nvPicPr>
        <p:blipFill>
          <a:blip r:embed="rId5" cstate="print"/>
          <a:srcRect/>
          <a:stretch>
            <a:fillRect/>
          </a:stretch>
        </p:blipFill>
        <p:spPr bwMode="auto">
          <a:xfrm>
            <a:off x="4467496" y="319494"/>
            <a:ext cx="1997464" cy="849600"/>
          </a:xfrm>
          <a:prstGeom prst="rect">
            <a:avLst/>
          </a:prstGeom>
          <a:noFill/>
          <a:ln w="9525">
            <a:noFill/>
            <a:miter lim="800000"/>
            <a:headEnd/>
            <a:tailEnd/>
          </a:ln>
        </p:spPr>
      </p:pic>
    </p:spTree>
    <p:extLst>
      <p:ext uri="{BB962C8B-B14F-4D97-AF65-F5344CB8AC3E}">
        <p14:creationId xmlns="" xmlns:p14="http://schemas.microsoft.com/office/powerpoint/2010/main" val="263354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Circular Economy in Macedonia: Current context</a:t>
            </a:r>
            <a:endParaRPr lang="en-GB" sz="3600" dirty="0">
              <a:latin typeface="Times New Roman" pitchFamily="18" charset="0"/>
              <a:cs typeface="Times New Roman" pitchFamily="18" charset="0"/>
            </a:endParaRPr>
          </a:p>
        </p:txBody>
      </p:sp>
      <p:sp>
        <p:nvSpPr>
          <p:cNvPr id="6145" name="Rectangle 1"/>
          <p:cNvSpPr>
            <a:spLocks noChangeArrowheads="1"/>
          </p:cNvSpPr>
          <p:nvPr/>
        </p:nvSpPr>
        <p:spPr bwMode="auto">
          <a:xfrm>
            <a:off x="653142" y="787409"/>
            <a:ext cx="10800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2200" dirty="0" smtClean="0">
                <a:solidFill>
                  <a:schemeClr val="accent6">
                    <a:lumMod val="50000"/>
                  </a:schemeClr>
                </a:solidFill>
                <a:latin typeface="Times New Roman" pitchFamily="18" charset="0"/>
                <a:cs typeface="Times New Roman" pitchFamily="18" charset="0"/>
              </a:rPr>
              <a:t>In the Republic of North Macedonia, even though the notion of </a:t>
            </a:r>
            <a:r>
              <a:rPr lang="en-GB" sz="2200" b="1" dirty="0" smtClean="0">
                <a:solidFill>
                  <a:schemeClr val="accent6">
                    <a:lumMod val="50000"/>
                  </a:schemeClr>
                </a:solidFill>
                <a:latin typeface="Times New Roman" pitchFamily="18" charset="0"/>
                <a:cs typeface="Times New Roman" pitchFamily="18" charset="0"/>
              </a:rPr>
              <a:t>“circular economy”</a:t>
            </a:r>
            <a:r>
              <a:rPr lang="en-GB" sz="2200" dirty="0" smtClean="0">
                <a:solidFill>
                  <a:schemeClr val="accent6">
                    <a:lumMod val="50000"/>
                  </a:schemeClr>
                </a:solidFill>
                <a:latin typeface="Times New Roman" pitchFamily="18" charset="0"/>
                <a:cs typeface="Times New Roman" pitchFamily="18" charset="0"/>
              </a:rPr>
              <a:t> </a:t>
            </a:r>
            <a:r>
              <a:rPr lang="en-GB" sz="2200" b="1" dirty="0" smtClean="0">
                <a:solidFill>
                  <a:schemeClr val="accent6">
                    <a:lumMod val="50000"/>
                  </a:schemeClr>
                </a:solidFill>
                <a:latin typeface="Times New Roman" pitchFamily="18" charset="0"/>
                <a:cs typeface="Times New Roman" pitchFamily="18" charset="0"/>
              </a:rPr>
              <a:t>has only recently (and explicitly) entered in the legal framework  </a:t>
            </a:r>
            <a:r>
              <a:rPr lang="en-GB" sz="2200" dirty="0" smtClean="0">
                <a:solidFill>
                  <a:schemeClr val="accent6">
                    <a:lumMod val="50000"/>
                  </a:schemeClr>
                </a:solidFill>
                <a:latin typeface="Times New Roman" pitchFamily="18" charset="0"/>
                <a:cs typeface="Times New Roman" pitchFamily="18" charset="0"/>
              </a:rPr>
              <a:t>the concept of circularity in the economy is not entirely new.</a:t>
            </a:r>
          </a:p>
          <a:p>
            <a:pPr lvl="0" fontAlgn="base">
              <a:spcBef>
                <a:spcPct val="0"/>
              </a:spcBef>
              <a:spcAft>
                <a:spcPct val="0"/>
              </a:spcAft>
            </a:pPr>
            <a:endParaRPr kumimoji="0" lang="en-GB" sz="2200" b="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lvl="0" fontAlgn="base">
              <a:spcBef>
                <a:spcPct val="0"/>
              </a:spcBef>
              <a:spcAft>
                <a:spcPct val="0"/>
              </a:spcAft>
            </a:pPr>
            <a:r>
              <a:rPr lang="en-GB" sz="2200" dirty="0" smtClean="0">
                <a:solidFill>
                  <a:schemeClr val="accent6">
                    <a:lumMod val="50000"/>
                  </a:schemeClr>
                </a:solidFill>
                <a:latin typeface="Times New Roman" pitchFamily="18" charset="0"/>
                <a:cs typeface="Times New Roman" pitchFamily="18" charset="0"/>
              </a:rPr>
              <a:t>The </a:t>
            </a:r>
            <a:r>
              <a:rPr lang="en-GB" sz="2200" b="1" dirty="0" smtClean="0">
                <a:solidFill>
                  <a:schemeClr val="accent6">
                    <a:lumMod val="50000"/>
                  </a:schemeClr>
                </a:solidFill>
                <a:latin typeface="Times New Roman" pitchFamily="18" charset="0"/>
                <a:cs typeface="Times New Roman" pitchFamily="18" charset="0"/>
              </a:rPr>
              <a:t>use of secondary row materials </a:t>
            </a:r>
            <a:r>
              <a:rPr lang="en-GB" sz="2200" dirty="0" smtClean="0">
                <a:solidFill>
                  <a:schemeClr val="accent6">
                    <a:lumMod val="50000"/>
                  </a:schemeClr>
                </a:solidFill>
                <a:latin typeface="Times New Roman" pitchFamily="18" charset="0"/>
                <a:cs typeface="Times New Roman" pitchFamily="18" charset="0"/>
              </a:rPr>
              <a:t>as resources, in particular various types of metal and paper, has been long </a:t>
            </a:r>
            <a:r>
              <a:rPr lang="en-GB" sz="2200" b="1" dirty="0" smtClean="0">
                <a:solidFill>
                  <a:schemeClr val="accent6">
                    <a:lumMod val="50000"/>
                  </a:schemeClr>
                </a:solidFill>
                <a:latin typeface="Times New Roman" pitchFamily="18" charset="0"/>
                <a:cs typeface="Times New Roman" pitchFamily="18" charset="0"/>
              </a:rPr>
              <a:t>present in the country economic cycle </a:t>
            </a:r>
            <a:r>
              <a:rPr lang="en-GB" sz="2200" dirty="0" smtClean="0">
                <a:solidFill>
                  <a:schemeClr val="accent6">
                    <a:lumMod val="50000"/>
                  </a:schemeClr>
                </a:solidFill>
                <a:latin typeface="Times New Roman" pitchFamily="18" charset="0"/>
                <a:cs typeface="Times New Roman" pitchFamily="18" charset="0"/>
              </a:rPr>
              <a:t>of production and trading activities.</a:t>
            </a:r>
          </a:p>
          <a:p>
            <a:pPr lvl="0" fontAlgn="base">
              <a:spcBef>
                <a:spcPct val="0"/>
              </a:spcBef>
              <a:spcAft>
                <a:spcPct val="0"/>
              </a:spcAft>
            </a:pPr>
            <a:endParaRPr kumimoji="0" lang="en-GB" sz="2200" b="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lvl="0" fontAlgn="base">
              <a:spcBef>
                <a:spcPct val="0"/>
              </a:spcBef>
              <a:spcAft>
                <a:spcPct val="0"/>
              </a:spcAft>
            </a:pPr>
            <a:r>
              <a:rPr lang="en-GB" sz="2200" dirty="0" smtClean="0">
                <a:solidFill>
                  <a:schemeClr val="accent6">
                    <a:lumMod val="50000"/>
                  </a:schemeClr>
                </a:solidFill>
                <a:latin typeface="Times New Roman" pitchFamily="18" charset="0"/>
                <a:cs typeface="Times New Roman" pitchFamily="18" charset="0"/>
              </a:rPr>
              <a:t>The </a:t>
            </a:r>
            <a:r>
              <a:rPr lang="en-GB" sz="2200" b="1" dirty="0" smtClean="0">
                <a:solidFill>
                  <a:schemeClr val="accent6">
                    <a:lumMod val="50000"/>
                  </a:schemeClr>
                </a:solidFill>
                <a:latin typeface="Times New Roman" pitchFamily="18" charset="0"/>
                <a:cs typeface="Times New Roman" pitchFamily="18" charset="0"/>
              </a:rPr>
              <a:t>current legal environment </a:t>
            </a:r>
            <a:r>
              <a:rPr lang="en-GB" sz="2200" dirty="0" smtClean="0">
                <a:solidFill>
                  <a:schemeClr val="accent6">
                    <a:lumMod val="50000"/>
                  </a:schemeClr>
                </a:solidFill>
                <a:latin typeface="Times New Roman" pitchFamily="18" charset="0"/>
                <a:cs typeface="Times New Roman" pitchFamily="18" charset="0"/>
              </a:rPr>
              <a:t>that profiles the circularity of the economy, defined by a corpus of laws, regulations, and strategic national documents and action plans, </a:t>
            </a:r>
            <a:r>
              <a:rPr lang="en-GB" sz="2200" b="1" dirty="0" smtClean="0">
                <a:solidFill>
                  <a:schemeClr val="accent6">
                    <a:lumMod val="50000"/>
                  </a:schemeClr>
                </a:solidFill>
                <a:latin typeface="Times New Roman" pitchFamily="18" charset="0"/>
                <a:cs typeface="Times New Roman" pitchFamily="18" charset="0"/>
              </a:rPr>
              <a:t>does provide basis for implementation of the concept of circular economy </a:t>
            </a:r>
            <a:r>
              <a:rPr lang="en-GB" sz="2200" dirty="0" smtClean="0">
                <a:solidFill>
                  <a:schemeClr val="accent6">
                    <a:lumMod val="50000"/>
                  </a:schemeClr>
                </a:solidFill>
                <a:latin typeface="Times New Roman" pitchFamily="18" charset="0"/>
                <a:cs typeface="Times New Roman" pitchFamily="18" charset="0"/>
              </a:rPr>
              <a:t>in the country.</a:t>
            </a:r>
            <a:endParaRPr kumimoji="0" lang="en-US" sz="2200" b="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GB" sz="2200" dirty="0" smtClean="0">
              <a:solidFill>
                <a:schemeClr val="accent6">
                  <a:lumMod val="50000"/>
                </a:schemeClr>
              </a:solidFill>
              <a:latin typeface="Times New Roman" pitchFamily="18" charset="0"/>
              <a:cs typeface="Times New Roman" pitchFamily="18" charset="0"/>
            </a:endParaRPr>
          </a:p>
          <a:p>
            <a:pPr lvl="0" eaLnBrk="0" fontAlgn="base" hangingPunct="0">
              <a:spcBef>
                <a:spcPct val="0"/>
              </a:spcBef>
              <a:spcAft>
                <a:spcPct val="0"/>
              </a:spcAft>
            </a:pPr>
            <a:r>
              <a:rPr lang="en-GB" sz="2200" dirty="0" smtClean="0">
                <a:solidFill>
                  <a:schemeClr val="accent6">
                    <a:lumMod val="50000"/>
                  </a:schemeClr>
                </a:solidFill>
                <a:latin typeface="Times New Roman" pitchFamily="18" charset="0"/>
                <a:cs typeface="Times New Roman" pitchFamily="18" charset="0"/>
              </a:rPr>
              <a:t>The </a:t>
            </a:r>
            <a:r>
              <a:rPr lang="en-GB" sz="2200" b="1" dirty="0" smtClean="0">
                <a:solidFill>
                  <a:schemeClr val="accent6">
                    <a:lumMod val="50000"/>
                  </a:schemeClr>
                </a:solidFill>
                <a:latin typeface="Times New Roman" pitchFamily="18" charset="0"/>
                <a:cs typeface="Times New Roman" pitchFamily="18" charset="0"/>
              </a:rPr>
              <a:t>interest of the wider society</a:t>
            </a:r>
            <a:r>
              <a:rPr lang="en-GB" sz="2200" dirty="0" smtClean="0">
                <a:solidFill>
                  <a:schemeClr val="accent6">
                    <a:lumMod val="50000"/>
                  </a:schemeClr>
                </a:solidFill>
                <a:latin typeface="Times New Roman" pitchFamily="18" charset="0"/>
                <a:cs typeface="Times New Roman" pitchFamily="18" charset="0"/>
              </a:rPr>
              <a:t>, including scholars, researchers, NGOs and media, relating to circular economy potentials and practices in the country has also been </a:t>
            </a:r>
            <a:r>
              <a:rPr lang="en-GB" sz="2200" b="1" dirty="0" smtClean="0">
                <a:solidFill>
                  <a:schemeClr val="accent6">
                    <a:lumMod val="50000"/>
                  </a:schemeClr>
                </a:solidFill>
                <a:latin typeface="Times New Roman" pitchFamily="18" charset="0"/>
                <a:cs typeface="Times New Roman" pitchFamily="18" charset="0"/>
              </a:rPr>
              <a:t>present and increasing in the past several years</a:t>
            </a:r>
            <a:r>
              <a:rPr lang="en-GB" sz="2200" dirty="0" smtClean="0">
                <a:solidFill>
                  <a:schemeClr val="accent6">
                    <a:lumMod val="50000"/>
                  </a:schemeClr>
                </a:solidFill>
                <a:latin typeface="Times New Roman" pitchFamily="18" charset="0"/>
                <a:cs typeface="Times New Roman" pitchFamily="18" charset="0"/>
              </a:rPr>
              <a:t>, manifested in a form of case studies, conferences, media articles and CSO initiatives that explicitly target the concept of circular economy.</a:t>
            </a:r>
            <a:endParaRPr kumimoji="0" lang="en-GB" sz="2200" b="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pic>
        <p:nvPicPr>
          <p:cNvPr id="6147"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Current context - Legislation</a:t>
            </a:r>
            <a:endParaRPr lang="en-GB" sz="3600" dirty="0">
              <a:latin typeface="Times New Roman" pitchFamily="18" charset="0"/>
              <a:cs typeface="Times New Roman" pitchFamily="18" charset="0"/>
            </a:endParaRPr>
          </a:p>
        </p:txBody>
      </p:sp>
      <p:sp>
        <p:nvSpPr>
          <p:cNvPr id="6" name="Rectangle 1"/>
          <p:cNvSpPr>
            <a:spLocks noChangeArrowheads="1"/>
          </p:cNvSpPr>
          <p:nvPr/>
        </p:nvSpPr>
        <p:spPr bwMode="auto">
          <a:xfrm>
            <a:off x="818605" y="1526866"/>
            <a:ext cx="10800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2200" b="1" dirty="0" smtClean="0">
                <a:solidFill>
                  <a:schemeClr val="tx1">
                    <a:lumMod val="85000"/>
                    <a:lumOff val="15000"/>
                  </a:schemeClr>
                </a:solidFill>
                <a:latin typeface="Arial" pitchFamily="34" charset="0"/>
                <a:ea typeface="Times New Roman" pitchFamily="18" charset="0"/>
                <a:cs typeface="Arial" pitchFamily="34" charset="0"/>
              </a:rPr>
              <a:t> </a:t>
            </a: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endParaRPr lang="en-GB" sz="2200" b="1" dirty="0" smtClean="0">
              <a:solidFill>
                <a:schemeClr val="tx1">
                  <a:lumMod val="85000"/>
                  <a:lumOff val="15000"/>
                </a:schemeClr>
              </a:solidFill>
              <a:latin typeface="Arial" pitchFamily="34" charset="0"/>
              <a:ea typeface="Times New Roman" pitchFamily="18" charset="0"/>
              <a:cs typeface="Arial" pitchFamily="34" charset="0"/>
            </a:endParaRPr>
          </a:p>
          <a:p>
            <a:pPr lvl="0" fontAlgn="base">
              <a:spcBef>
                <a:spcPct val="0"/>
              </a:spcBef>
              <a:spcAft>
                <a:spcPct val="0"/>
              </a:spcAft>
            </a:pPr>
            <a:r>
              <a:rPr lang="en-GB" sz="2200" dirty="0" smtClean="0">
                <a:solidFill>
                  <a:schemeClr val="tx1">
                    <a:lumMod val="85000"/>
                    <a:lumOff val="15000"/>
                  </a:schemeClr>
                </a:solidFill>
                <a:latin typeface="Arial" pitchFamily="34" charset="0"/>
                <a:ea typeface="Times New Roman" pitchFamily="18" charset="0"/>
                <a:cs typeface="Arial" pitchFamily="34" charset="0"/>
              </a:rPr>
              <a:t> </a:t>
            </a:r>
            <a:endParaRPr lang="en-US" sz="2200" dirty="0" smtClean="0">
              <a:solidFill>
                <a:schemeClr val="tx1">
                  <a:lumMod val="85000"/>
                  <a:lumOff val="15000"/>
                </a:schemeClr>
              </a:solidFill>
              <a:latin typeface="Arial" pitchFamily="34" charset="0"/>
              <a:cs typeface="Arial" pitchFamily="34" charset="0"/>
            </a:endParaRPr>
          </a:p>
        </p:txBody>
      </p:sp>
      <p:pic>
        <p:nvPicPr>
          <p:cNvPr id="5"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graphicFrame>
        <p:nvGraphicFramePr>
          <p:cNvPr id="9" name="Table 8"/>
          <p:cNvGraphicFramePr>
            <a:graphicFrameLocks noGrp="1"/>
          </p:cNvGraphicFramePr>
          <p:nvPr/>
        </p:nvGraphicFramePr>
        <p:xfrm>
          <a:off x="522513" y="745790"/>
          <a:ext cx="11299372" cy="5928360"/>
        </p:xfrm>
        <a:graphic>
          <a:graphicData uri="http://schemas.openxmlformats.org/drawingml/2006/table">
            <a:tbl>
              <a:tblPr firstRow="1" bandRow="1">
                <a:tableStyleId>{93296810-A885-4BE3-A3E7-6D5BEEA58F35}</a:tableStyleId>
              </a:tblPr>
              <a:tblGrid>
                <a:gridCol w="2824843"/>
                <a:gridCol w="2824843"/>
                <a:gridCol w="2824843"/>
                <a:gridCol w="2824843"/>
              </a:tblGrid>
              <a:tr h="370840">
                <a:tc>
                  <a:txBody>
                    <a:bodyPr/>
                    <a:lstStyle/>
                    <a:p>
                      <a:r>
                        <a:rPr lang="en-GB" sz="1800" kern="1200" dirty="0" smtClean="0"/>
                        <a:t>Production and consumption</a:t>
                      </a:r>
                      <a:endParaRPr lang="en-GB" dirty="0">
                        <a:latin typeface="Times New Roman" pitchFamily="18" charset="0"/>
                        <a:cs typeface="Times New Roman" pitchFamily="18" charset="0"/>
                      </a:endParaRPr>
                    </a:p>
                  </a:txBody>
                  <a:tcPr/>
                </a:tc>
                <a:tc>
                  <a:txBody>
                    <a:bodyPr/>
                    <a:lstStyle/>
                    <a:p>
                      <a:r>
                        <a:rPr lang="en-GB" sz="1800" kern="1200" dirty="0" smtClean="0"/>
                        <a:t>Waste management</a:t>
                      </a:r>
                      <a:endParaRPr lang="en-GB" dirty="0">
                        <a:latin typeface="Times New Roman" pitchFamily="18" charset="0"/>
                        <a:cs typeface="Times New Roman" pitchFamily="18" charset="0"/>
                      </a:endParaRPr>
                    </a:p>
                  </a:txBody>
                  <a:tcPr/>
                </a:tc>
                <a:tc>
                  <a:txBody>
                    <a:bodyPr/>
                    <a:lstStyle/>
                    <a:p>
                      <a:r>
                        <a:rPr lang="en-GB" sz="1800" kern="1200" dirty="0" smtClean="0"/>
                        <a:t>Secondary raw materials</a:t>
                      </a:r>
                      <a:endParaRPr lang="en-GB" dirty="0">
                        <a:latin typeface="Times New Roman" pitchFamily="18" charset="0"/>
                        <a:cs typeface="Times New Roman" pitchFamily="18" charset="0"/>
                      </a:endParaRPr>
                    </a:p>
                  </a:txBody>
                  <a:tcPr/>
                </a:tc>
                <a:tc>
                  <a:txBody>
                    <a:bodyPr/>
                    <a:lstStyle/>
                    <a:p>
                      <a:r>
                        <a:rPr lang="en-GB" sz="1800" kern="1200" dirty="0" smtClean="0"/>
                        <a:t>Competitiveness and innovation</a:t>
                      </a:r>
                      <a:endParaRPr lang="en-GB" dirty="0">
                        <a:latin typeface="Times New Roman" pitchFamily="18" charset="0"/>
                        <a:cs typeface="Times New Roman" pitchFamily="18" charset="0"/>
                      </a:endParaRPr>
                    </a:p>
                  </a:txBody>
                  <a:tcPr/>
                </a:tc>
              </a:tr>
              <a:tr h="370840">
                <a:tc>
                  <a:txBody>
                    <a:bodyPr/>
                    <a:lstStyle/>
                    <a:p>
                      <a:pPr lvl="0">
                        <a:buFont typeface="Arial" pitchFamily="34" charset="0"/>
                        <a:buChar char="•"/>
                      </a:pPr>
                      <a:r>
                        <a:rPr lang="en-GB" sz="1100" kern="1200" dirty="0" smtClean="0"/>
                        <a:t>National Strategy on Sustainable Development (2010)</a:t>
                      </a:r>
                      <a:endParaRPr lang="en-US" sz="1100" kern="1200" dirty="0" smtClean="0"/>
                    </a:p>
                    <a:p>
                      <a:pPr lvl="0">
                        <a:buFont typeface="Arial" pitchFamily="34" charset="0"/>
                        <a:buChar char="•"/>
                      </a:pPr>
                      <a:r>
                        <a:rPr lang="en-GB" sz="1100" kern="1200" dirty="0" smtClean="0"/>
                        <a:t>National Strategy for Sustainable Development of Forestry (2006);</a:t>
                      </a:r>
                      <a:endParaRPr lang="en-US" sz="1100" kern="1200" dirty="0" smtClean="0"/>
                    </a:p>
                    <a:p>
                      <a:pPr lvl="0">
                        <a:buFont typeface="Arial" pitchFamily="34" charset="0"/>
                        <a:buChar char="•"/>
                      </a:pPr>
                      <a:r>
                        <a:rPr lang="en-GB" sz="1100" kern="1200" dirty="0" smtClean="0"/>
                        <a:t>National Strategy for Clean Development Mechanism (2007)</a:t>
                      </a:r>
                      <a:endParaRPr lang="en-US" sz="1100" kern="1200" dirty="0" smtClean="0"/>
                    </a:p>
                    <a:p>
                      <a:pPr lvl="0">
                        <a:buFont typeface="Arial" pitchFamily="34" charset="0"/>
                        <a:buChar char="•"/>
                      </a:pPr>
                      <a:r>
                        <a:rPr lang="en-GB" sz="1100" kern="1200" dirty="0" smtClean="0"/>
                        <a:t>National Strategy for Environmental Approximation (2008)</a:t>
                      </a:r>
                      <a:endParaRPr lang="en-US" sz="1100" kern="1200" dirty="0" smtClean="0"/>
                    </a:p>
                    <a:p>
                      <a:pPr lvl="0">
                        <a:buFont typeface="Arial" pitchFamily="34" charset="0"/>
                        <a:buChar char="•"/>
                      </a:pPr>
                      <a:r>
                        <a:rPr lang="en-GB" sz="1100" kern="1200" dirty="0" smtClean="0"/>
                        <a:t>NPAA 2017 (2017-2019)</a:t>
                      </a:r>
                      <a:endParaRPr lang="en-US" sz="1100" kern="1200" dirty="0" smtClean="0"/>
                    </a:p>
                    <a:p>
                      <a:pPr lvl="0">
                        <a:buFont typeface="Arial" pitchFamily="34" charset="0"/>
                        <a:buChar char="•"/>
                      </a:pPr>
                      <a:r>
                        <a:rPr lang="en-GB" sz="1100" kern="1200" dirty="0" smtClean="0"/>
                        <a:t>Strategy for Renewable Resources (2010); </a:t>
                      </a:r>
                      <a:endParaRPr lang="en-US" sz="1100" kern="1200" dirty="0" smtClean="0"/>
                    </a:p>
                    <a:p>
                      <a:pPr lvl="0">
                        <a:buFont typeface="Arial" pitchFamily="34" charset="0"/>
                        <a:buChar char="•"/>
                      </a:pPr>
                      <a:r>
                        <a:rPr lang="en-GB" sz="1100" kern="1200" dirty="0" smtClean="0"/>
                        <a:t>Strategy for Energy Efficiency (until 2020);</a:t>
                      </a:r>
                      <a:endParaRPr lang="en-US" sz="1100" kern="1200" dirty="0" smtClean="0"/>
                    </a:p>
                    <a:p>
                      <a:pPr lvl="0">
                        <a:buFont typeface="Arial" pitchFamily="34" charset="0"/>
                        <a:buChar char="•"/>
                      </a:pPr>
                      <a:r>
                        <a:rPr lang="en-GB" sz="1100" kern="1200" dirty="0" smtClean="0"/>
                        <a:t>Water Strategy;</a:t>
                      </a:r>
                      <a:endParaRPr lang="en-US" sz="1100" kern="1200" dirty="0" smtClean="0"/>
                    </a:p>
                    <a:p>
                      <a:pPr lvl="0">
                        <a:buFont typeface="Arial" pitchFamily="34" charset="0"/>
                        <a:buChar char="•"/>
                      </a:pPr>
                      <a:r>
                        <a:rPr lang="en-GB" sz="1100" kern="1200" dirty="0" smtClean="0"/>
                        <a:t>National Strategy for Clean Development Mechanism (2007)</a:t>
                      </a:r>
                      <a:endParaRPr lang="en-US" sz="1100" kern="1200" dirty="0" smtClean="0"/>
                    </a:p>
                    <a:p>
                      <a:pPr lvl="0">
                        <a:buFont typeface="Arial" pitchFamily="34" charset="0"/>
                        <a:buChar char="•"/>
                      </a:pPr>
                      <a:r>
                        <a:rPr lang="en-GB" sz="1100" kern="1200" dirty="0" smtClean="0"/>
                        <a:t>Economic reforms (2018-2020)</a:t>
                      </a:r>
                      <a:endParaRPr lang="en-US" sz="1100" kern="1200" dirty="0" smtClean="0"/>
                    </a:p>
                    <a:p>
                      <a:pPr lvl="0">
                        <a:buFont typeface="Arial" pitchFamily="34" charset="0"/>
                        <a:buChar char="•"/>
                      </a:pPr>
                      <a:r>
                        <a:rPr lang="en-GB" sz="1100" kern="1200" dirty="0" smtClean="0"/>
                        <a:t>Law on Public Procurements (2018) - new,</a:t>
                      </a:r>
                      <a:endParaRPr lang="en-US" sz="1100" kern="1200" dirty="0" smtClean="0"/>
                    </a:p>
                    <a:p>
                      <a:pPr lvl="0">
                        <a:buFont typeface="Arial" pitchFamily="34" charset="0"/>
                        <a:buChar char="•"/>
                      </a:pPr>
                      <a:r>
                        <a:rPr lang="en-GB" sz="1100" kern="1200" dirty="0" smtClean="0"/>
                        <a:t>Law on Waste Management (2018) - new</a:t>
                      </a:r>
                      <a:endParaRPr lang="en-US" sz="1100" kern="1200" dirty="0" smtClean="0"/>
                    </a:p>
                    <a:p>
                      <a:pPr lvl="0">
                        <a:buFont typeface="Arial" pitchFamily="34" charset="0"/>
                        <a:buChar char="•"/>
                      </a:pPr>
                      <a:r>
                        <a:rPr lang="en-GB" sz="1100" kern="1200" dirty="0" smtClean="0"/>
                        <a:t>Waste Management Strategy (2008-2020)</a:t>
                      </a:r>
                      <a:endParaRPr lang="en-US" sz="1100" kern="1200" dirty="0" smtClean="0"/>
                    </a:p>
                    <a:p>
                      <a:pPr lvl="0">
                        <a:buFont typeface="Arial" pitchFamily="34" charset="0"/>
                        <a:buChar char="•"/>
                      </a:pPr>
                      <a:r>
                        <a:rPr lang="en-GB" sz="1100" kern="1200" dirty="0" smtClean="0"/>
                        <a:t>National Plan for Waste Management (2009-2015) – outdated</a:t>
                      </a:r>
                      <a:endParaRPr lang="en-US" sz="1100" kern="1200" dirty="0" smtClean="0"/>
                    </a:p>
                    <a:p>
                      <a:pPr lvl="0">
                        <a:buFont typeface="Arial" pitchFamily="34" charset="0"/>
                        <a:buChar char="•"/>
                      </a:pPr>
                      <a:r>
                        <a:rPr lang="en-GB" sz="1100" kern="1200" dirty="0" smtClean="0"/>
                        <a:t>Regional and local waste management plans</a:t>
                      </a:r>
                      <a:endParaRPr lang="en-US" sz="1100" kern="1200" dirty="0" smtClean="0"/>
                    </a:p>
                    <a:p>
                      <a:pPr lvl="0">
                        <a:buFont typeface="Arial" pitchFamily="34" charset="0"/>
                        <a:buChar char="•"/>
                      </a:pPr>
                      <a:r>
                        <a:rPr lang="en-GB" sz="1100" kern="1200" dirty="0" smtClean="0"/>
                        <a:t>National Waste Management Plan (2018-20140) - new</a:t>
                      </a:r>
                      <a:endParaRPr lang="en-US" sz="1100" kern="1200" dirty="0" smtClean="0"/>
                    </a:p>
                    <a:p>
                      <a:pPr lvl="0">
                        <a:buFont typeface="Arial" pitchFamily="34" charset="0"/>
                        <a:buChar char="•"/>
                      </a:pPr>
                      <a:r>
                        <a:rPr lang="en-GB" sz="1100" kern="1200" dirty="0" smtClean="0"/>
                        <a:t>Plan for Prevention of Waste Generation (2018-20140) - new</a:t>
                      </a:r>
                      <a:endParaRPr lang="en-US" sz="1100" kern="1200" dirty="0" smtClean="0"/>
                    </a:p>
                    <a:p>
                      <a:pPr lvl="0">
                        <a:buFont typeface="Arial" pitchFamily="34" charset="0"/>
                        <a:buChar char="•"/>
                      </a:pPr>
                      <a:r>
                        <a:rPr lang="en-GB" sz="1100" kern="1200" dirty="0" smtClean="0"/>
                        <a:t>Electrical and Electronic Waste Management Plan with feasibility study (2013 – 2020)</a:t>
                      </a:r>
                      <a:endParaRPr lang="en-US" sz="1100" kern="1200" dirty="0" smtClean="0"/>
                    </a:p>
                    <a:p>
                      <a:pPr lvl="0">
                        <a:buFont typeface="Arial" pitchFamily="34" charset="0"/>
                        <a:buChar char="•"/>
                      </a:pPr>
                      <a:r>
                        <a:rPr lang="en-GB" sz="1100" kern="1200" dirty="0" smtClean="0"/>
                        <a:t>Plan for closing of non-compliant landfills in the Republic of Macedonia (2011)</a:t>
                      </a:r>
                      <a:endParaRPr lang="en-US" sz="1100" kern="1200" dirty="0" smtClean="0"/>
                    </a:p>
                    <a:p>
                      <a:pPr lvl="0">
                        <a:buFont typeface="Arial" pitchFamily="34" charset="0"/>
                        <a:buChar char="•"/>
                      </a:pPr>
                      <a:r>
                        <a:rPr lang="en-GB" sz="1100" kern="1200" dirty="0" smtClean="0"/>
                        <a:t>Law on Food Safety (2010) &amp; a corpus of legal acts related to food </a:t>
                      </a:r>
                      <a:endParaRPr lang="en-US" sz="1100" kern="1200" dirty="0" smtClean="0">
                        <a:solidFill>
                          <a:schemeClr val="accent6">
                            <a:lumMod val="50000"/>
                          </a:schemeClr>
                        </a:solidFill>
                        <a:latin typeface="Times New Roman" pitchFamily="18" charset="0"/>
                        <a:ea typeface="+mn-ea"/>
                        <a:cs typeface="Times New Roman" pitchFamily="18" charset="0"/>
                      </a:endParaRPr>
                    </a:p>
                  </a:txBody>
                  <a:tcPr/>
                </a:tc>
                <a:tc>
                  <a:txBody>
                    <a:bodyPr/>
                    <a:lstStyle/>
                    <a:p>
                      <a:pPr lvl="0">
                        <a:buFont typeface="Arial" pitchFamily="34" charset="0"/>
                        <a:buChar char="•"/>
                      </a:pPr>
                      <a:r>
                        <a:rPr lang="en-GB" sz="1100" kern="1200" dirty="0" smtClean="0"/>
                        <a:t>Waste Management Strategy (2008-2020)</a:t>
                      </a:r>
                      <a:endParaRPr lang="en-US" sz="1100" kern="1200" dirty="0" smtClean="0"/>
                    </a:p>
                    <a:p>
                      <a:pPr lvl="0">
                        <a:buFont typeface="Arial" pitchFamily="34" charset="0"/>
                        <a:buChar char="•"/>
                      </a:pPr>
                      <a:r>
                        <a:rPr lang="en-GB" sz="1100" kern="1200" dirty="0" smtClean="0"/>
                        <a:t>Law on Waste Management (2018) – new</a:t>
                      </a:r>
                      <a:endParaRPr lang="en-US" sz="1100" kern="1200" dirty="0" smtClean="0"/>
                    </a:p>
                    <a:p>
                      <a:pPr lvl="0">
                        <a:buFont typeface="Arial" pitchFamily="34" charset="0"/>
                        <a:buChar char="•"/>
                      </a:pPr>
                      <a:r>
                        <a:rPr lang="en-GB" sz="1100" kern="1200" dirty="0" smtClean="0"/>
                        <a:t>Law on packaging and packaging waste Management (2009)</a:t>
                      </a:r>
                      <a:endParaRPr lang="en-US" sz="1100" kern="1200" dirty="0" smtClean="0"/>
                    </a:p>
                    <a:p>
                      <a:pPr lvl="0">
                        <a:buFont typeface="Arial" pitchFamily="34" charset="0"/>
                        <a:buChar char="•"/>
                      </a:pPr>
                      <a:r>
                        <a:rPr lang="en-GB" sz="1100" kern="1200" dirty="0" smtClean="0"/>
                        <a:t>Law on batteries and accumulators waste management (2010)</a:t>
                      </a:r>
                      <a:endParaRPr lang="en-US" sz="1100" kern="1200" dirty="0" smtClean="0"/>
                    </a:p>
                    <a:p>
                      <a:pPr lvl="0">
                        <a:buFont typeface="Arial" pitchFamily="34" charset="0"/>
                        <a:buChar char="•"/>
                      </a:pPr>
                      <a:r>
                        <a:rPr lang="en-GB" sz="1100" kern="1200" dirty="0" smtClean="0"/>
                        <a:t>Law on electrical and electronic equipment waste management (2012)</a:t>
                      </a:r>
                      <a:endParaRPr lang="en-US" sz="1100" kern="1200" dirty="0" smtClean="0"/>
                    </a:p>
                    <a:p>
                      <a:pPr lvl="0">
                        <a:buFont typeface="Arial" pitchFamily="34" charset="0"/>
                        <a:buChar char="•"/>
                      </a:pPr>
                      <a:r>
                        <a:rPr lang="en-GB" sz="1100" kern="1200" dirty="0" smtClean="0"/>
                        <a:t>National Plan for Waste Management (2009-2015) – outdated</a:t>
                      </a:r>
                      <a:endParaRPr lang="en-US" sz="1100" kern="1200" dirty="0" smtClean="0"/>
                    </a:p>
                    <a:p>
                      <a:pPr lvl="0">
                        <a:buFont typeface="Arial" pitchFamily="34" charset="0"/>
                        <a:buChar char="•"/>
                      </a:pPr>
                      <a:r>
                        <a:rPr lang="en-GB" sz="1100" kern="1200" dirty="0" smtClean="0"/>
                        <a:t>Regional and local waste management plans</a:t>
                      </a:r>
                      <a:endParaRPr lang="en-US" sz="1100" kern="1200" dirty="0" smtClean="0"/>
                    </a:p>
                    <a:p>
                      <a:pPr lvl="0">
                        <a:buFont typeface="Arial" pitchFamily="34" charset="0"/>
                        <a:buChar char="•"/>
                      </a:pPr>
                      <a:r>
                        <a:rPr lang="en-GB" sz="1100" kern="1200" dirty="0" smtClean="0"/>
                        <a:t>National Waste Management Plan (2018-20140) - new</a:t>
                      </a:r>
                      <a:endParaRPr lang="en-US" sz="1100" kern="1200" dirty="0" smtClean="0"/>
                    </a:p>
                    <a:p>
                      <a:pPr lvl="0">
                        <a:buFont typeface="Arial" pitchFamily="34" charset="0"/>
                        <a:buChar char="•"/>
                      </a:pPr>
                      <a:r>
                        <a:rPr lang="en-GB" sz="1100" kern="1200" dirty="0" smtClean="0"/>
                        <a:t>Plan for Prevention of Waste Generation (2018-20140) - new</a:t>
                      </a:r>
                      <a:endParaRPr lang="en-US" sz="1100" kern="1200" dirty="0" smtClean="0"/>
                    </a:p>
                    <a:p>
                      <a:pPr lvl="0">
                        <a:buFont typeface="Arial" pitchFamily="34" charset="0"/>
                        <a:buChar char="•"/>
                      </a:pPr>
                      <a:r>
                        <a:rPr lang="en-GB" sz="1100" kern="1200" dirty="0" smtClean="0"/>
                        <a:t>Electrical and Electronic Waste Management Plan with feasibility study (2013 – 2020)</a:t>
                      </a:r>
                      <a:endParaRPr lang="en-US" sz="1100" kern="1200" dirty="0" smtClean="0"/>
                    </a:p>
                    <a:p>
                      <a:pPr lvl="0">
                        <a:buFont typeface="Arial" pitchFamily="34" charset="0"/>
                        <a:buChar char="•"/>
                      </a:pPr>
                      <a:r>
                        <a:rPr lang="en-GB" sz="1100" kern="1200" dirty="0" smtClean="0"/>
                        <a:t>Program for packaging waste management (2011-2020)</a:t>
                      </a:r>
                      <a:endParaRPr lang="en-US" sz="1100" kern="1200" dirty="0" smtClean="0"/>
                    </a:p>
                    <a:p>
                      <a:pPr>
                        <a:buFont typeface="Arial" pitchFamily="34" charset="0"/>
                        <a:buChar char="•"/>
                      </a:pPr>
                      <a:r>
                        <a:rPr lang="en-GB" sz="1100" kern="1200" dirty="0" smtClean="0"/>
                        <a:t>Set of Rulebooks on transposing Landfill Directive (1999/31)</a:t>
                      </a:r>
                    </a:p>
                    <a:p>
                      <a:pPr marL="0" marR="0" lvl="0" indent="0" algn="l" defTabSz="914377"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smtClean="0"/>
                        <a:t>draft Law on Extended Producer Responsibility for Management of Special Waste Streams (2019)</a:t>
                      </a:r>
                      <a:endParaRPr lang="en-US" sz="1100" kern="1200" dirty="0" smtClean="0"/>
                    </a:p>
                    <a:p>
                      <a:pPr>
                        <a:buFont typeface="Arial" pitchFamily="34" charset="0"/>
                        <a:buChar char="•"/>
                      </a:pPr>
                      <a:endParaRPr lang="en-GB" sz="1100" dirty="0">
                        <a:solidFill>
                          <a:schemeClr val="accent6">
                            <a:lumMod val="50000"/>
                          </a:schemeClr>
                        </a:solidFill>
                        <a:latin typeface="Times New Roman" pitchFamily="18" charset="0"/>
                        <a:cs typeface="Times New Roman" pitchFamily="18" charset="0"/>
                      </a:endParaRPr>
                    </a:p>
                  </a:txBody>
                  <a:tcPr/>
                </a:tc>
                <a:tc>
                  <a:txBody>
                    <a:bodyPr/>
                    <a:lstStyle/>
                    <a:p>
                      <a:pPr lvl="0">
                        <a:buFont typeface="Arial" pitchFamily="34" charset="0"/>
                        <a:buChar char="•"/>
                      </a:pPr>
                      <a:r>
                        <a:rPr lang="en-GB" sz="1100" kern="1200" dirty="0" smtClean="0"/>
                        <a:t>Waste Management Strategy (2008-2020)</a:t>
                      </a:r>
                      <a:endParaRPr lang="en-US" sz="1100" kern="1200" dirty="0" smtClean="0"/>
                    </a:p>
                    <a:p>
                      <a:pPr lvl="0">
                        <a:buFont typeface="Arial" pitchFamily="34" charset="0"/>
                        <a:buChar char="•"/>
                      </a:pPr>
                      <a:r>
                        <a:rPr lang="en-GB" sz="1100" kern="1200" dirty="0" smtClean="0"/>
                        <a:t>National Strategy for Clean Development Mechanism (2007)</a:t>
                      </a:r>
                      <a:endParaRPr lang="en-US" sz="1100" kern="1200" dirty="0" smtClean="0"/>
                    </a:p>
                    <a:p>
                      <a:pPr lvl="0">
                        <a:buFont typeface="Arial" pitchFamily="34" charset="0"/>
                        <a:buChar char="•"/>
                      </a:pPr>
                      <a:r>
                        <a:rPr lang="en-GB" sz="1100" kern="1200" dirty="0" smtClean="0"/>
                        <a:t>Set of Rulebooks on eco labelling (food, chemicals, textile, wood, detergents, tourists  accommodation) </a:t>
                      </a:r>
                      <a:endParaRPr lang="en-US" sz="1100" kern="1200" dirty="0" smtClean="0"/>
                    </a:p>
                    <a:p>
                      <a:pPr lvl="0">
                        <a:buFont typeface="Arial" pitchFamily="34" charset="0"/>
                        <a:buChar char="•"/>
                      </a:pPr>
                      <a:r>
                        <a:rPr lang="en-GB" sz="1100" kern="1200" dirty="0" smtClean="0"/>
                        <a:t>Rulebook on the form and content of the forms for transboundary waste transfer </a:t>
                      </a:r>
                      <a:endParaRPr lang="en-US" sz="1100" kern="1200" dirty="0" smtClean="0"/>
                    </a:p>
                    <a:p>
                      <a:pPr>
                        <a:buFont typeface="Arial" pitchFamily="34" charset="0"/>
                        <a:buNone/>
                      </a:pPr>
                      <a:endParaRPr lang="en-GB" sz="1100" kern="1200" dirty="0" smtClean="0"/>
                    </a:p>
                    <a:p>
                      <a:pPr>
                        <a:buFont typeface="Arial" pitchFamily="34" charset="0"/>
                        <a:buNone/>
                      </a:pPr>
                      <a:r>
                        <a:rPr lang="en-GB" sz="1100" kern="1200" dirty="0" smtClean="0"/>
                        <a:t>Note: </a:t>
                      </a:r>
                      <a:endParaRPr lang="en-US" sz="1100" kern="1200" dirty="0" smtClean="0"/>
                    </a:p>
                    <a:p>
                      <a:pPr lvl="0">
                        <a:buFont typeface="Arial" pitchFamily="34" charset="0"/>
                        <a:buChar char="•"/>
                      </a:pPr>
                      <a:r>
                        <a:rPr lang="en-GB" sz="1100" kern="1200" dirty="0" smtClean="0"/>
                        <a:t>Import of waste that can be safely processed, used as a raw material or used as a source of energy is permitted. </a:t>
                      </a:r>
                      <a:endParaRPr lang="en-US" sz="1100" kern="1200" dirty="0" smtClean="0"/>
                    </a:p>
                    <a:p>
                      <a:pPr lvl="0">
                        <a:buFont typeface="Arial" pitchFamily="34" charset="0"/>
                        <a:buChar char="•"/>
                      </a:pPr>
                      <a:r>
                        <a:rPr lang="en-GB" sz="1100" kern="1200" dirty="0" smtClean="0"/>
                        <a:t>Export of waste that can be processed and disposed of without any hazard to the environment, human life and health in the importing country is permitted.</a:t>
                      </a:r>
                      <a:endParaRPr lang="en-US" sz="1100" kern="1200" dirty="0" smtClean="0"/>
                    </a:p>
                    <a:p>
                      <a:pPr>
                        <a:buFont typeface="Arial" pitchFamily="34" charset="0"/>
                        <a:buChar char="•"/>
                      </a:pPr>
                      <a:r>
                        <a:rPr lang="en-GB" sz="1100" kern="1200" dirty="0" smtClean="0"/>
                        <a:t>Import, export and transit of hazardous waste in the Republic of Macedonia is performed according to the Basel Convention on the Control of Transboundary Movement of Hazardous Waste and its storage.</a:t>
                      </a:r>
                    </a:p>
                    <a:p>
                      <a:pPr>
                        <a:buFont typeface="Arial" pitchFamily="34" charset="0"/>
                        <a:buChar char="•"/>
                      </a:pPr>
                      <a:endParaRPr lang="en-GB" sz="1100" kern="1200" dirty="0" smtClean="0"/>
                    </a:p>
                    <a:p>
                      <a:pPr>
                        <a:buFont typeface="Arial" pitchFamily="34" charset="0"/>
                        <a:buChar char="•"/>
                      </a:pPr>
                      <a:r>
                        <a:rPr lang="en-GB" sz="1100" kern="1200" dirty="0" smtClean="0"/>
                        <a:t>The latest amendments of the Law on Waste Management  from Jan.2020forbid import of any waste to be used for energy source</a:t>
                      </a:r>
                      <a:endParaRPr lang="en-GB" sz="1100" kern="1200" dirty="0">
                        <a:solidFill>
                          <a:schemeClr val="accent6">
                            <a:lumMod val="50000"/>
                          </a:schemeClr>
                        </a:solidFill>
                        <a:latin typeface="Times New Roman" pitchFamily="18" charset="0"/>
                        <a:ea typeface="+mn-ea"/>
                        <a:cs typeface="Times New Roman" pitchFamily="18" charset="0"/>
                      </a:endParaRPr>
                    </a:p>
                  </a:txBody>
                  <a:tcPr/>
                </a:tc>
                <a:tc>
                  <a:txBody>
                    <a:bodyPr/>
                    <a:lstStyle/>
                    <a:p>
                      <a:pPr lvl="0">
                        <a:buFont typeface="Arial" pitchFamily="34" charset="0"/>
                        <a:buChar char="•"/>
                      </a:pPr>
                      <a:r>
                        <a:rPr lang="en-GB" sz="1100" kern="1200" dirty="0" smtClean="0"/>
                        <a:t>Economic reforms (2018-2020)</a:t>
                      </a:r>
                      <a:endParaRPr lang="en-US" sz="1100" kern="1200" dirty="0" smtClean="0"/>
                    </a:p>
                    <a:p>
                      <a:pPr lvl="0">
                        <a:buFont typeface="Arial" pitchFamily="34" charset="0"/>
                        <a:buChar char="•"/>
                      </a:pPr>
                      <a:r>
                        <a:rPr lang="en-GB" sz="1100" kern="1200" dirty="0" smtClean="0"/>
                        <a:t>Industrial Strategy with a focus on the Manufacturing Sector (2018) – draft </a:t>
                      </a:r>
                      <a:endParaRPr lang="en-US" sz="1100" kern="1200" dirty="0" smtClean="0"/>
                    </a:p>
                    <a:p>
                      <a:pPr lvl="0">
                        <a:buFont typeface="Arial" pitchFamily="34" charset="0"/>
                        <a:buChar char="•"/>
                      </a:pPr>
                      <a:r>
                        <a:rPr lang="en-GB" sz="1100" kern="1200" dirty="0" smtClean="0"/>
                        <a:t>Law on Financial Support of Investments (2018) – new</a:t>
                      </a:r>
                      <a:endParaRPr lang="en-US" sz="1100" kern="1200" dirty="0" smtClean="0"/>
                    </a:p>
                    <a:p>
                      <a:pPr lvl="0">
                        <a:buFont typeface="Arial" pitchFamily="34" charset="0"/>
                        <a:buChar char="•"/>
                      </a:pPr>
                      <a:r>
                        <a:rPr lang="en-GB" sz="1100" kern="1200" dirty="0" smtClean="0"/>
                        <a:t>Horizon 2020 (Financial support from the clean development mechanism for the construction and development of bio-digesters, 2016) </a:t>
                      </a:r>
                      <a:endParaRPr lang="en-US" sz="1100" kern="1200" dirty="0" smtClean="0"/>
                    </a:p>
                    <a:p>
                      <a:pPr lvl="0">
                        <a:buFont typeface="Arial" pitchFamily="34" charset="0"/>
                        <a:buChar char="•"/>
                      </a:pPr>
                      <a:r>
                        <a:rPr lang="en-GB" sz="1100" kern="1200" dirty="0" smtClean="0"/>
                        <a:t>Fund for Innovations and Technology Development (support for micro, small and medium size enterprises)  </a:t>
                      </a:r>
                      <a:endParaRPr lang="en-US" sz="1100" kern="1200" dirty="0" smtClean="0"/>
                    </a:p>
                    <a:p>
                      <a:pPr>
                        <a:buFont typeface="Arial" pitchFamily="34" charset="0"/>
                        <a:buNone/>
                      </a:pPr>
                      <a:endParaRPr lang="en-US" sz="1100" kern="1200" dirty="0" smtClean="0"/>
                    </a:p>
                    <a:p>
                      <a:r>
                        <a:rPr lang="en-GB" sz="1100" kern="1200" dirty="0" smtClean="0"/>
                        <a:t>Note:</a:t>
                      </a:r>
                    </a:p>
                    <a:p>
                      <a:r>
                        <a:rPr lang="en-GB" sz="1100" kern="1200" dirty="0" smtClean="0"/>
                        <a:t>At the European Innovative Ranking List (2019) the Republic of North Macedonia is assessed as a "modest innovator", with  progress in relative performance compared to EU in 2011 by 5.5 index points), but 3.5 index points behind compared to EU in 2018.</a:t>
                      </a:r>
                      <a:r>
                        <a:rPr lang="en-US" sz="1100" dirty="0" smtClean="0"/>
                        <a:t> </a:t>
                      </a:r>
                      <a:r>
                        <a:rPr lang="en-GB" sz="1100" kern="1200" dirty="0" smtClean="0"/>
                        <a:t>EIS 2019, Country profiles </a:t>
                      </a:r>
                      <a:r>
                        <a:rPr lang="en-GB" sz="1100" u="sng" kern="1200" dirty="0" smtClean="0">
                          <a:hlinkClick r:id="rId3"/>
                        </a:rPr>
                        <a:t>https://ec.europa.eu/docsroom/documents/35904</a:t>
                      </a:r>
                      <a:r>
                        <a:rPr lang="en-GB" sz="1100" kern="1200" dirty="0" smtClean="0"/>
                        <a:t> </a:t>
                      </a:r>
                      <a:endParaRPr lang="en-US" sz="1100" kern="1200" dirty="0" smtClean="0"/>
                    </a:p>
                    <a:p>
                      <a:endParaRPr lang="en-GB"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Findings</a:t>
            </a:r>
            <a:endParaRPr lang="en-GB" sz="3600" dirty="0">
              <a:latin typeface="Times New Roman" pitchFamily="18" charset="0"/>
              <a:cs typeface="Times New Roman" pitchFamily="18" charset="0"/>
            </a:endParaRPr>
          </a:p>
        </p:txBody>
      </p:sp>
      <p:sp>
        <p:nvSpPr>
          <p:cNvPr id="6" name="Rectangle 1"/>
          <p:cNvSpPr>
            <a:spLocks noChangeArrowheads="1"/>
          </p:cNvSpPr>
          <p:nvPr/>
        </p:nvSpPr>
        <p:spPr bwMode="auto">
          <a:xfrm>
            <a:off x="779417" y="1276539"/>
            <a:ext cx="10800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000" dirty="0" smtClean="0">
                <a:solidFill>
                  <a:schemeClr val="accent6">
                    <a:lumMod val="50000"/>
                  </a:schemeClr>
                </a:solidFill>
                <a:latin typeface="Times New Roman" pitchFamily="18" charset="0"/>
                <a:cs typeface="Times New Roman" pitchFamily="18" charset="0"/>
              </a:rPr>
              <a:t>Using the approach and logic of the EU proposed Monitoring framework and indicators, the assessment of the situation in 2018 is presented under the following stages and aspects of the circular economy:</a:t>
            </a:r>
          </a:p>
          <a:p>
            <a:endParaRPr lang="en-GB" sz="2000" dirty="0" smtClean="0">
              <a:solidFill>
                <a:schemeClr val="accent6">
                  <a:lumMod val="50000"/>
                </a:schemeClr>
              </a:solidFill>
              <a:latin typeface="Times New Roman" pitchFamily="18" charset="0"/>
              <a:cs typeface="Times New Roman" pitchFamily="18" charset="0"/>
            </a:endParaRPr>
          </a:p>
          <a:p>
            <a:r>
              <a:rPr lang="en-GB" sz="2000" b="1" dirty="0" smtClean="0">
                <a:solidFill>
                  <a:schemeClr val="accent6">
                    <a:lumMod val="50000"/>
                  </a:schemeClr>
                </a:solidFill>
                <a:latin typeface="Times New Roman" pitchFamily="18" charset="0"/>
                <a:cs typeface="Times New Roman" pitchFamily="18" charset="0"/>
              </a:rPr>
              <a:t>Production and consumption - </a:t>
            </a:r>
            <a:r>
              <a:rPr lang="en-GB" sz="2000" dirty="0" smtClean="0">
                <a:solidFill>
                  <a:schemeClr val="accent6">
                    <a:lumMod val="50000"/>
                  </a:schemeClr>
                </a:solidFill>
                <a:latin typeface="Times New Roman" pitchFamily="18" charset="0"/>
                <a:cs typeface="Times New Roman" pitchFamily="18" charset="0"/>
              </a:rPr>
              <a:t>Limited progress can be observed towards more circular trends in production and consumption, in terms of waste generation.</a:t>
            </a:r>
          </a:p>
          <a:p>
            <a:endParaRPr lang="en-GB" sz="2000" b="1" dirty="0" smtClean="0">
              <a:solidFill>
                <a:schemeClr val="accent6">
                  <a:lumMod val="50000"/>
                </a:schemeClr>
              </a:solidFill>
              <a:latin typeface="Times New Roman" pitchFamily="18" charset="0"/>
              <a:cs typeface="Times New Roman" pitchFamily="18" charset="0"/>
            </a:endParaRPr>
          </a:p>
          <a:p>
            <a:r>
              <a:rPr lang="en-GB" sz="2000" b="1" dirty="0" smtClean="0">
                <a:solidFill>
                  <a:schemeClr val="accent6">
                    <a:lumMod val="50000"/>
                  </a:schemeClr>
                </a:solidFill>
                <a:latin typeface="Times New Roman" pitchFamily="18" charset="0"/>
                <a:cs typeface="Times New Roman" pitchFamily="18" charset="0"/>
              </a:rPr>
              <a:t>Waste Management - </a:t>
            </a:r>
            <a:r>
              <a:rPr lang="en-GB" sz="2000" dirty="0" smtClean="0">
                <a:solidFill>
                  <a:schemeClr val="accent6">
                    <a:lumMod val="50000"/>
                  </a:schemeClr>
                </a:solidFill>
                <a:latin typeface="Times New Roman" pitchFamily="18" charset="0"/>
                <a:cs typeface="Times New Roman" pitchFamily="18" charset="0"/>
              </a:rPr>
              <a:t>Waste management generally shows slow but positive developments, yet with significant room for improvement for recycling across the key waste streams.</a:t>
            </a:r>
          </a:p>
          <a:p>
            <a:endParaRPr lang="en-GB" sz="2000" b="1" dirty="0" smtClean="0">
              <a:solidFill>
                <a:schemeClr val="accent6">
                  <a:lumMod val="50000"/>
                </a:schemeClr>
              </a:solidFill>
              <a:latin typeface="Times New Roman" pitchFamily="18" charset="0"/>
              <a:cs typeface="Times New Roman" pitchFamily="18" charset="0"/>
            </a:endParaRPr>
          </a:p>
          <a:p>
            <a:r>
              <a:rPr lang="en-GB" sz="2000" b="1" dirty="0" smtClean="0">
                <a:solidFill>
                  <a:schemeClr val="accent6">
                    <a:lumMod val="50000"/>
                  </a:schemeClr>
                </a:solidFill>
                <a:latin typeface="Times New Roman" pitchFamily="18" charset="0"/>
                <a:cs typeface="Times New Roman" pitchFamily="18" charset="0"/>
              </a:rPr>
              <a:t>Secondary raw materials - </a:t>
            </a:r>
            <a:r>
              <a:rPr lang="en-GB" sz="2000" dirty="0" smtClean="0">
                <a:solidFill>
                  <a:schemeClr val="accent6">
                    <a:lumMod val="50000"/>
                  </a:schemeClr>
                </a:solidFill>
                <a:latin typeface="Times New Roman" pitchFamily="18" charset="0"/>
                <a:cs typeface="Times New Roman" pitchFamily="18" charset="0"/>
              </a:rPr>
              <a:t>The contribution of recycled materials to overall materials demand is relatively low. Trade in secondary raw materials is increasing. </a:t>
            </a:r>
          </a:p>
          <a:p>
            <a:endParaRPr lang="en-GB" sz="2000" b="1" dirty="0" smtClean="0">
              <a:solidFill>
                <a:schemeClr val="accent6">
                  <a:lumMod val="50000"/>
                </a:schemeClr>
              </a:solidFill>
              <a:latin typeface="Times New Roman" pitchFamily="18" charset="0"/>
              <a:cs typeface="Times New Roman" pitchFamily="18" charset="0"/>
            </a:endParaRPr>
          </a:p>
          <a:p>
            <a:r>
              <a:rPr lang="en-GB" sz="2000" b="1" dirty="0" smtClean="0">
                <a:solidFill>
                  <a:schemeClr val="accent6">
                    <a:lumMod val="50000"/>
                  </a:schemeClr>
                </a:solidFill>
                <a:latin typeface="Times New Roman" pitchFamily="18" charset="0"/>
                <a:cs typeface="Times New Roman" pitchFamily="18" charset="0"/>
              </a:rPr>
              <a:t>Competitiveness and innovation -  </a:t>
            </a:r>
            <a:r>
              <a:rPr lang="en-GB" sz="2000" dirty="0" smtClean="0">
                <a:solidFill>
                  <a:schemeClr val="accent6">
                    <a:lumMod val="50000"/>
                  </a:schemeClr>
                </a:solidFill>
                <a:latin typeface="Times New Roman" pitchFamily="18" charset="0"/>
                <a:cs typeface="Times New Roman" pitchFamily="18" charset="0"/>
              </a:rPr>
              <a:t>Republic of North Macedonia is categorised as a "modest innovator" compared to other European countries (</a:t>
            </a:r>
            <a:r>
              <a:rPr lang="en-US" sz="2000" dirty="0" smtClean="0">
                <a:solidFill>
                  <a:schemeClr val="accent6">
                    <a:lumMod val="50000"/>
                  </a:schemeClr>
                </a:solidFill>
                <a:latin typeface="Times New Roman" pitchFamily="18" charset="0"/>
                <a:cs typeface="Times New Roman" pitchFamily="18" charset="0"/>
              </a:rPr>
              <a:t>Over time, performance has increased relative to that of the EU in 2011 and in 2018).</a:t>
            </a:r>
            <a:endParaRPr lang="en-US" sz="2000" b="1" dirty="0">
              <a:solidFill>
                <a:schemeClr val="accent6">
                  <a:lumMod val="50000"/>
                </a:schemeClr>
              </a:solidFill>
              <a:latin typeface="Times New Roman" pitchFamily="18" charset="0"/>
              <a:cs typeface="Times New Roman" pitchFamily="18" charset="0"/>
            </a:endParaRPr>
          </a:p>
        </p:txBody>
      </p:sp>
      <p:pic>
        <p:nvPicPr>
          <p:cNvPr id="5"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CE Initiatives in Macedonia</a:t>
            </a:r>
            <a:endParaRPr lang="en-US" sz="3600" dirty="0" smtClean="0">
              <a:latin typeface="Times New Roman" pitchFamily="18" charset="0"/>
              <a:cs typeface="Times New Roman" pitchFamily="18" charset="0"/>
            </a:endParaRPr>
          </a:p>
        </p:txBody>
      </p:sp>
      <p:sp>
        <p:nvSpPr>
          <p:cNvPr id="6145" name="Rectangle 1"/>
          <p:cNvSpPr>
            <a:spLocks noChangeArrowheads="1"/>
          </p:cNvSpPr>
          <p:nvPr/>
        </p:nvSpPr>
        <p:spPr bwMode="auto">
          <a:xfrm>
            <a:off x="888274" y="827952"/>
            <a:ext cx="10489474"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2400" b="1" i="1" cap="small" dirty="0" smtClean="0">
                <a:solidFill>
                  <a:schemeClr val="accent6">
                    <a:lumMod val="50000"/>
                  </a:schemeClr>
                </a:solidFill>
                <a:latin typeface="Times New Roman" pitchFamily="18" charset="0"/>
                <a:cs typeface="Times New Roman" pitchFamily="18" charset="0"/>
              </a:rPr>
              <a:t>Green business ideas help for better environment…</a:t>
            </a:r>
            <a:endParaRPr lang="en-US" sz="2400" b="1" i="1" cap="small" dirty="0" smtClean="0">
              <a:solidFill>
                <a:schemeClr val="accent6">
                  <a:lumMod val="50000"/>
                </a:schemeClr>
              </a:solidFill>
              <a:latin typeface="Times New Roman" pitchFamily="18" charset="0"/>
              <a:cs typeface="Times New Roman" pitchFamily="18" charset="0"/>
            </a:endParaRPr>
          </a:p>
          <a:p>
            <a:pPr fontAlgn="base">
              <a:spcBef>
                <a:spcPct val="0"/>
              </a:spcBef>
              <a:spcAft>
                <a:spcPct val="0"/>
              </a:spcAft>
            </a:pPr>
            <a:endParaRPr lang="en-GB" sz="1500" i="1" dirty="0" smtClean="0">
              <a:solidFill>
                <a:schemeClr val="accent6">
                  <a:lumMod val="50000"/>
                </a:schemeClr>
              </a:solidFill>
              <a:latin typeface="Times New Roman" pitchFamily="18" charset="0"/>
              <a:cs typeface="Times New Roman" pitchFamily="18" charset="0"/>
            </a:endParaRPr>
          </a:p>
          <a:p>
            <a:pPr fontAlgn="base"/>
            <a:r>
              <a:rPr lang="en-GB" i="1" dirty="0" smtClean="0">
                <a:solidFill>
                  <a:schemeClr val="accent6">
                    <a:lumMod val="50000"/>
                  </a:schemeClr>
                </a:solidFill>
                <a:latin typeface="Times New Roman" pitchFamily="18" charset="0"/>
                <a:cs typeface="Times New Roman" pitchFamily="18" charset="0"/>
              </a:rPr>
              <a:t>The mobile application Challenger has one main purpose - to get people to leave their cars at home and to motivate them to walk more, ride more often their bikes, and in return get a reward.</a:t>
            </a:r>
            <a:r>
              <a:rPr lang="en-GB" i="1" dirty="0" smtClean="0">
                <a:latin typeface="Times New Roman" pitchFamily="18" charset="0"/>
                <a:cs typeface="Times New Roman" pitchFamily="18" charset="0"/>
              </a:rPr>
              <a:t> (</a:t>
            </a:r>
            <a:r>
              <a:rPr lang="it-IT" i="1" u="sng" dirty="0" smtClean="0">
                <a:latin typeface="Times New Roman" pitchFamily="18" charset="0"/>
                <a:cs typeface="Times New Roman" pitchFamily="18" charset="0"/>
                <a:hlinkClick r:id="rId2"/>
              </a:rPr>
              <a:t>https://challenger.mk/</a:t>
            </a:r>
            <a:r>
              <a:rPr lang="it-IT" i="1" u="sng" dirty="0" smtClean="0">
                <a:latin typeface="Times New Roman" pitchFamily="18" charset="0"/>
                <a:cs typeface="Times New Roman" pitchFamily="18" charset="0"/>
              </a:rPr>
              <a:t>)</a:t>
            </a:r>
          </a:p>
        </p:txBody>
      </p:sp>
      <p:pic>
        <p:nvPicPr>
          <p:cNvPr id="6147" name="Picture 3"/>
          <p:cNvPicPr>
            <a:picLocks noChangeAspect="1" noChangeArrowheads="1"/>
          </p:cNvPicPr>
          <p:nvPr/>
        </p:nvPicPr>
        <p:blipFill>
          <a:blip r:embed="rId3" cstate="print"/>
          <a:srcRect/>
          <a:stretch>
            <a:fillRect/>
          </a:stretch>
        </p:blipFill>
        <p:spPr bwMode="auto">
          <a:xfrm>
            <a:off x="10855235" y="6210844"/>
            <a:ext cx="1100298" cy="468000"/>
          </a:xfrm>
          <a:prstGeom prst="rect">
            <a:avLst/>
          </a:prstGeom>
          <a:noFill/>
          <a:ln w="9525">
            <a:noFill/>
            <a:miter lim="800000"/>
            <a:headEnd/>
            <a:tailEnd/>
          </a:ln>
        </p:spPr>
      </p:pic>
      <p:sp>
        <p:nvSpPr>
          <p:cNvPr id="5" name="Rectangle 1"/>
          <p:cNvSpPr>
            <a:spLocks noChangeArrowheads="1"/>
          </p:cNvSpPr>
          <p:nvPr/>
        </p:nvSpPr>
        <p:spPr bwMode="auto">
          <a:xfrm>
            <a:off x="5773783" y="5703416"/>
            <a:ext cx="5630091"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dirty="0" smtClean="0">
                <a:solidFill>
                  <a:schemeClr val="accent6">
                    <a:lumMod val="50000"/>
                  </a:schemeClr>
                </a:solidFill>
                <a:latin typeface="Times New Roman" pitchFamily="18" charset="0"/>
                <a:cs typeface="Times New Roman" pitchFamily="18" charset="0"/>
              </a:rPr>
              <a:t>Video</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hlinkClick r:id="rId4"/>
              </a:rPr>
              <a:t>https://www.youtube.com/watch?v=SKlzzYk5j4s</a:t>
            </a:r>
            <a:endParaRPr lang="en-US" i="1" dirty="0">
              <a:latin typeface="Times New Roman" pitchFamily="18" charset="0"/>
              <a:cs typeface="Times New Roman" pitchFamily="18" charset="0"/>
            </a:endParaRPr>
          </a:p>
        </p:txBody>
      </p:sp>
      <p:sp>
        <p:nvSpPr>
          <p:cNvPr id="6" name="Rectangle 1"/>
          <p:cNvSpPr>
            <a:spLocks noChangeArrowheads="1"/>
          </p:cNvSpPr>
          <p:nvPr/>
        </p:nvSpPr>
        <p:spPr bwMode="auto">
          <a:xfrm>
            <a:off x="870860" y="2188752"/>
            <a:ext cx="4249781" cy="4247317"/>
          </a:xfrm>
          <a:prstGeom prst="rect">
            <a:avLst/>
          </a:prstGeom>
          <a:noFill/>
          <a:ln w="9525">
            <a:solidFill>
              <a:schemeClr val="accent6">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GB" dirty="0" smtClean="0">
                <a:solidFill>
                  <a:schemeClr val="accent6">
                    <a:lumMod val="50000"/>
                  </a:schemeClr>
                </a:solidFill>
                <a:latin typeface="Times New Roman" pitchFamily="18" charset="0"/>
                <a:cs typeface="Times New Roman" pitchFamily="18" charset="0"/>
              </a:rPr>
              <a:t>The idea behind this  green business idea and application was originally born out of the problem with air pollution in Skopje.</a:t>
            </a:r>
          </a:p>
          <a:p>
            <a:pPr fontAlgn="base"/>
            <a:endParaRPr lang="en-GB" dirty="0" smtClean="0">
              <a:solidFill>
                <a:schemeClr val="accent6">
                  <a:lumMod val="50000"/>
                </a:schemeClr>
              </a:solidFill>
              <a:latin typeface="Times New Roman" pitchFamily="18" charset="0"/>
              <a:cs typeface="Times New Roman" pitchFamily="18" charset="0"/>
            </a:endParaRPr>
          </a:p>
          <a:p>
            <a:pPr fontAlgn="base"/>
            <a:r>
              <a:rPr lang="en-GB" b="1" dirty="0" smtClean="0">
                <a:solidFill>
                  <a:schemeClr val="accent6">
                    <a:lumMod val="50000"/>
                  </a:schemeClr>
                </a:solidFill>
                <a:latin typeface="Times New Roman" pitchFamily="18" charset="0"/>
                <a:cs typeface="Times New Roman" pitchFamily="18" charset="0"/>
              </a:rPr>
              <a:t>It offers:</a:t>
            </a:r>
          </a:p>
          <a:p>
            <a:pPr fontAlgn="base"/>
            <a:r>
              <a:rPr lang="en-GB" dirty="0" smtClean="0">
                <a:solidFill>
                  <a:schemeClr val="accent6">
                    <a:lumMod val="50000"/>
                  </a:schemeClr>
                </a:solidFill>
                <a:latin typeface="Times New Roman" pitchFamily="18" charset="0"/>
                <a:cs typeface="Times New Roman" pitchFamily="18" charset="0"/>
              </a:rPr>
              <a:t>- Accurate statistics on mileage and CO</a:t>
            </a:r>
            <a:r>
              <a:rPr lang="en-GB" baseline="-25000" dirty="0" smtClean="0">
                <a:solidFill>
                  <a:schemeClr val="accent6">
                    <a:lumMod val="50000"/>
                  </a:schemeClr>
                </a:solidFill>
                <a:latin typeface="Times New Roman" pitchFamily="18" charset="0"/>
                <a:cs typeface="Times New Roman" pitchFamily="18" charset="0"/>
              </a:rPr>
              <a:t>2  </a:t>
            </a:r>
            <a:r>
              <a:rPr lang="en-GB" dirty="0" smtClean="0">
                <a:solidFill>
                  <a:schemeClr val="accent6">
                    <a:lumMod val="50000"/>
                  </a:schemeClr>
                </a:solidFill>
                <a:latin typeface="Times New Roman" pitchFamily="18" charset="0"/>
                <a:cs typeface="Times New Roman" pitchFamily="18" charset="0"/>
              </a:rPr>
              <a:t>emissions saved with every challenge.</a:t>
            </a:r>
          </a:p>
          <a:p>
            <a:pPr fontAlgn="base">
              <a:buFontTx/>
              <a:buChar char="-"/>
            </a:pPr>
            <a:r>
              <a:rPr lang="en-GB" dirty="0" smtClean="0">
                <a:solidFill>
                  <a:schemeClr val="accent6">
                    <a:lumMod val="50000"/>
                  </a:schemeClr>
                </a:solidFill>
                <a:latin typeface="Times New Roman" pitchFamily="18" charset="0"/>
                <a:cs typeface="Times New Roman" pitchFamily="18" charset="0"/>
              </a:rPr>
              <a:t>A new type of green marketing channel to local business:  by offering discounts they receive recognition of being socially responsible. </a:t>
            </a:r>
          </a:p>
          <a:p>
            <a:pPr fontAlgn="base">
              <a:buFontTx/>
              <a:buChar char="-"/>
            </a:pPr>
            <a:r>
              <a:rPr lang="en-GB" dirty="0" smtClean="0">
                <a:solidFill>
                  <a:schemeClr val="accent6">
                    <a:lumMod val="50000"/>
                  </a:schemeClr>
                </a:solidFill>
                <a:latin typeface="Times New Roman" pitchFamily="18" charset="0"/>
                <a:cs typeface="Times New Roman" pitchFamily="18" charset="0"/>
              </a:rPr>
              <a:t> Target market  that includes both small local business and medium to large companies.</a:t>
            </a:r>
          </a:p>
          <a:p>
            <a:pPr fontAlgn="base">
              <a:buFontTx/>
              <a:buChar char="-"/>
            </a:pPr>
            <a:r>
              <a:rPr lang="en-GB" dirty="0" smtClean="0">
                <a:solidFill>
                  <a:schemeClr val="accent6">
                    <a:lumMod val="50000"/>
                  </a:schemeClr>
                </a:solidFill>
                <a:latin typeface="Times New Roman" pitchFamily="18" charset="0"/>
                <a:cs typeface="Times New Roman" pitchFamily="18" charset="0"/>
              </a:rPr>
              <a:t> Potentials for regional expansion.</a:t>
            </a:r>
            <a:endParaRPr lang="en-GB" i="1" dirty="0" smtClean="0">
              <a:solidFill>
                <a:schemeClr val="accent6">
                  <a:lumMod val="50000"/>
                </a:schemeClr>
              </a:solidFill>
              <a:latin typeface="Arial Narrow" pitchFamily="34" charset="0"/>
            </a:endParaRPr>
          </a:p>
        </p:txBody>
      </p:sp>
      <p:pic>
        <p:nvPicPr>
          <p:cNvPr id="1027" name="Picture 3" descr="G:\Documents\KOR\KOR_10\ENV.net_3_2018_2020\Implementacija_2020\CE_Conference_Tirana_04-06.03.2020\pitch deck beta (1)_Page_12.png"/>
          <p:cNvPicPr>
            <a:picLocks noChangeAspect="1" noChangeArrowheads="1"/>
          </p:cNvPicPr>
          <p:nvPr/>
        </p:nvPicPr>
        <p:blipFill>
          <a:blip r:embed="rId5" cstate="print"/>
          <a:srcRect/>
          <a:stretch>
            <a:fillRect/>
          </a:stretch>
        </p:blipFill>
        <p:spPr bwMode="auto">
          <a:xfrm>
            <a:off x="5638799" y="2266451"/>
            <a:ext cx="5758223" cy="3240000"/>
          </a:xfrm>
          <a:prstGeom prst="rect">
            <a:avLst/>
          </a:prstGeom>
          <a:noFill/>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CE Initiatives in Macedonia</a:t>
            </a:r>
            <a:endParaRPr lang="en-US" sz="3600" dirty="0" smtClean="0">
              <a:latin typeface="Times New Roman" pitchFamily="18" charset="0"/>
              <a:cs typeface="Times New Roman" pitchFamily="18" charset="0"/>
            </a:endParaRPr>
          </a:p>
        </p:txBody>
      </p:sp>
      <p:sp>
        <p:nvSpPr>
          <p:cNvPr id="6145" name="Rectangle 1"/>
          <p:cNvSpPr>
            <a:spLocks noChangeArrowheads="1"/>
          </p:cNvSpPr>
          <p:nvPr/>
        </p:nvSpPr>
        <p:spPr bwMode="auto">
          <a:xfrm>
            <a:off x="744583" y="773213"/>
            <a:ext cx="10489474"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b="1" i="1" cap="small" dirty="0" smtClean="0">
                <a:solidFill>
                  <a:schemeClr val="accent6">
                    <a:lumMod val="50000"/>
                  </a:schemeClr>
                </a:solidFill>
                <a:latin typeface="Times New Roman" pitchFamily="18" charset="0"/>
                <a:cs typeface="Times New Roman" pitchFamily="18" charset="0"/>
              </a:rPr>
              <a:t>From waste oil to energy: Eco system for used cooking oil recycling</a:t>
            </a:r>
          </a:p>
          <a:p>
            <a:pPr fontAlgn="base">
              <a:spcBef>
                <a:spcPct val="0"/>
              </a:spcBef>
              <a:spcAft>
                <a:spcPct val="0"/>
              </a:spcAft>
            </a:pPr>
            <a:endParaRPr lang="en-US" sz="2200" b="1" dirty="0" smtClean="0">
              <a:solidFill>
                <a:schemeClr val="accent6">
                  <a:lumMod val="50000"/>
                </a:schemeClr>
              </a:solidFill>
              <a:latin typeface="Arial Narrow" pitchFamily="34" charset="0"/>
            </a:endParaRPr>
          </a:p>
          <a:p>
            <a:pPr fontAlgn="base">
              <a:spcBef>
                <a:spcPct val="0"/>
              </a:spcBef>
              <a:spcAft>
                <a:spcPct val="0"/>
              </a:spcAft>
            </a:pPr>
            <a:r>
              <a:rPr lang="en-GB" i="1" dirty="0" smtClean="0">
                <a:solidFill>
                  <a:schemeClr val="accent6">
                    <a:lumMod val="50000"/>
                  </a:schemeClr>
                </a:solidFill>
                <a:latin typeface="Times New Roman" pitchFamily="18" charset="0"/>
                <a:cs typeface="Times New Roman" pitchFamily="18" charset="0"/>
              </a:rPr>
              <a:t>In 2009, </a:t>
            </a:r>
            <a:r>
              <a:rPr lang="en-GB" i="1" dirty="0" err="1" smtClean="0">
                <a:solidFill>
                  <a:schemeClr val="accent6">
                    <a:lumMod val="50000"/>
                  </a:schemeClr>
                </a:solidFill>
                <a:latin typeface="Times New Roman" pitchFamily="18" charset="0"/>
                <a:cs typeface="Times New Roman" pitchFamily="18" charset="0"/>
              </a:rPr>
              <a:t>Sunilens</a:t>
            </a:r>
            <a:r>
              <a:rPr lang="en-GB" i="1" dirty="0" smtClean="0">
                <a:solidFill>
                  <a:schemeClr val="accent6">
                    <a:lumMod val="50000"/>
                  </a:schemeClr>
                </a:solidFill>
                <a:latin typeface="Times New Roman" pitchFamily="18" charset="0"/>
                <a:cs typeface="Times New Roman" pitchFamily="18" charset="0"/>
              </a:rPr>
              <a:t> introduced an innovative waste management system – collection, transportation, storage and treatment of used cooking oils and fats of vegetable origin</a:t>
            </a:r>
            <a:r>
              <a:rPr lang="en-GB" sz="1700" i="1" dirty="0" smtClean="0">
                <a:solidFill>
                  <a:schemeClr val="accent6">
                    <a:lumMod val="50000"/>
                  </a:schemeClr>
                </a:solidFill>
                <a:latin typeface="Arial Narrow" pitchFamily="34" charset="0"/>
              </a:rPr>
              <a:t>.</a:t>
            </a:r>
          </a:p>
          <a:p>
            <a:pPr fontAlgn="base">
              <a:spcBef>
                <a:spcPct val="0"/>
              </a:spcBef>
              <a:spcAft>
                <a:spcPct val="0"/>
              </a:spcAft>
              <a:buFont typeface="Arial" pitchFamily="34" charset="0"/>
              <a:buChar char="•"/>
            </a:pPr>
            <a:endParaRPr lang="en-GB" sz="1700" i="1" dirty="0" smtClean="0">
              <a:latin typeface="Arial Narrow" pitchFamily="34" charset="0"/>
            </a:endParaRPr>
          </a:p>
        </p:txBody>
      </p:sp>
      <p:pic>
        <p:nvPicPr>
          <p:cNvPr id="6147"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sp>
        <p:nvSpPr>
          <p:cNvPr id="5" name="Rectangle 1"/>
          <p:cNvSpPr>
            <a:spLocks noChangeArrowheads="1"/>
          </p:cNvSpPr>
          <p:nvPr/>
        </p:nvSpPr>
        <p:spPr bwMode="auto">
          <a:xfrm>
            <a:off x="896985" y="2541432"/>
            <a:ext cx="5059678" cy="2816156"/>
          </a:xfrm>
          <a:prstGeom prst="rect">
            <a:avLst/>
          </a:prstGeom>
          <a:noFill/>
          <a:ln w="9525">
            <a:solidFill>
              <a:schemeClr val="accent6">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lang="en-GB" dirty="0" smtClean="0">
                <a:solidFill>
                  <a:schemeClr val="accent6">
                    <a:lumMod val="50000"/>
                  </a:schemeClr>
                </a:solidFill>
                <a:latin typeface="Times New Roman" pitchFamily="18" charset="0"/>
                <a:cs typeface="Times New Roman" pitchFamily="18" charset="0"/>
              </a:rPr>
              <a:t>By using modern technology, developed logistics network and continued education of used cooking oil producers, their system guarantees further utilisation of the energy potential of UCO – as feedstock for production of renewable energy (</a:t>
            </a:r>
            <a:r>
              <a:rPr lang="en-GB" dirty="0" err="1" smtClean="0">
                <a:solidFill>
                  <a:schemeClr val="accent6">
                    <a:lumMod val="50000"/>
                  </a:schemeClr>
                </a:solidFill>
                <a:latin typeface="Times New Roman" pitchFamily="18" charset="0"/>
                <a:cs typeface="Times New Roman" pitchFamily="18" charset="0"/>
              </a:rPr>
              <a:t>biofuels</a:t>
            </a:r>
            <a:r>
              <a:rPr lang="en-GB" dirty="0" smtClean="0">
                <a:solidFill>
                  <a:schemeClr val="accent6">
                    <a:lumMod val="50000"/>
                  </a:schemeClr>
                </a:solidFill>
                <a:latin typeface="Times New Roman" pitchFamily="18" charset="0"/>
                <a:cs typeface="Times New Roman" pitchFamily="18" charset="0"/>
              </a:rPr>
              <a:t>). With this circular, green energy business model they contribute to cleaner environment, and  mitigation of climate change challenges.</a:t>
            </a:r>
          </a:p>
          <a:p>
            <a:pPr fontAlgn="base">
              <a:spcBef>
                <a:spcPct val="0"/>
              </a:spcBef>
              <a:spcAft>
                <a:spcPct val="0"/>
              </a:spcAft>
            </a:pPr>
            <a:endParaRPr lang="en-GB" sz="1700" i="1" dirty="0" smtClean="0">
              <a:latin typeface="Arial Narrow" pitchFamily="34" charset="0"/>
            </a:endParaRPr>
          </a:p>
          <a:p>
            <a:pPr fontAlgn="base">
              <a:spcBef>
                <a:spcPct val="0"/>
              </a:spcBef>
              <a:spcAft>
                <a:spcPct val="0"/>
              </a:spcAft>
            </a:pPr>
            <a:r>
              <a:rPr lang="en-US" sz="1600" dirty="0" smtClean="0">
                <a:latin typeface="Times New Roman" pitchFamily="18" charset="0"/>
                <a:cs typeface="Times New Roman" pitchFamily="18" charset="0"/>
                <a:hlinkClick r:id="rId3"/>
              </a:rPr>
              <a:t>https://sunilens.com.mk/en/used-cooking-oil/</a:t>
            </a:r>
            <a:r>
              <a:rPr lang="en-GB" sz="1500" i="1" dirty="0" smtClean="0">
                <a:latin typeface="Times New Roman" pitchFamily="18" charset="0"/>
                <a:cs typeface="Times New Roman" pitchFamily="18" charset="0"/>
              </a:rPr>
              <a:t>.</a:t>
            </a:r>
            <a:endParaRPr lang="en-US" sz="1500" dirty="0" smtClean="0">
              <a:latin typeface="Times New Roman" pitchFamily="18" charset="0"/>
              <a:cs typeface="Times New Roman" pitchFamily="18" charset="0"/>
            </a:endParaRPr>
          </a:p>
        </p:txBody>
      </p:sp>
      <p:pic>
        <p:nvPicPr>
          <p:cNvPr id="2050" name="Picture 2" descr="C:\Users\Sonja\Desktop\UCO-03.jpg"/>
          <p:cNvPicPr>
            <a:picLocks noChangeAspect="1" noChangeArrowheads="1"/>
          </p:cNvPicPr>
          <p:nvPr/>
        </p:nvPicPr>
        <p:blipFill>
          <a:blip r:embed="rId4" cstate="print"/>
          <a:srcRect/>
          <a:stretch>
            <a:fillRect/>
          </a:stretch>
        </p:blipFill>
        <p:spPr bwMode="auto">
          <a:xfrm>
            <a:off x="6392098" y="1948543"/>
            <a:ext cx="4371702" cy="4371704"/>
          </a:xfrm>
          <a:prstGeom prst="rect">
            <a:avLst/>
          </a:prstGeom>
          <a:noFill/>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CE Initiatives in Macedonia</a:t>
            </a:r>
            <a:endParaRPr lang="en-US" sz="3600" dirty="0" smtClean="0">
              <a:latin typeface="Times New Roman" pitchFamily="18" charset="0"/>
              <a:cs typeface="Times New Roman" pitchFamily="18" charset="0"/>
            </a:endParaRPr>
          </a:p>
        </p:txBody>
      </p:sp>
      <p:sp>
        <p:nvSpPr>
          <p:cNvPr id="6145" name="Rectangle 1"/>
          <p:cNvSpPr>
            <a:spLocks noChangeArrowheads="1"/>
          </p:cNvSpPr>
          <p:nvPr/>
        </p:nvSpPr>
        <p:spPr bwMode="auto">
          <a:xfrm>
            <a:off x="979714" y="624924"/>
            <a:ext cx="10489474"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sz="2400" b="1" cap="small" dirty="0" smtClean="0">
                <a:solidFill>
                  <a:schemeClr val="accent6">
                    <a:lumMod val="50000"/>
                  </a:schemeClr>
                </a:solidFill>
                <a:latin typeface="Times New Roman" pitchFamily="18" charset="0"/>
                <a:cs typeface="Times New Roman" pitchFamily="18" charset="0"/>
              </a:rPr>
              <a:t>New “Trash for Cash” initiative </a:t>
            </a:r>
          </a:p>
          <a:p>
            <a:pPr fontAlgn="base">
              <a:spcBef>
                <a:spcPct val="0"/>
              </a:spcBef>
              <a:spcAft>
                <a:spcPct val="0"/>
              </a:spcAft>
              <a:buFont typeface="Arial" pitchFamily="34" charset="0"/>
              <a:buChar char="•"/>
            </a:pPr>
            <a:endParaRPr lang="en-GB" sz="2400" b="1" dirty="0" smtClean="0">
              <a:solidFill>
                <a:schemeClr val="accent6">
                  <a:lumMod val="50000"/>
                </a:schemeClr>
              </a:solidFill>
            </a:endParaRPr>
          </a:p>
          <a:p>
            <a:pPr fontAlgn="base">
              <a:spcBef>
                <a:spcPct val="0"/>
              </a:spcBef>
              <a:spcAft>
                <a:spcPct val="0"/>
              </a:spcAft>
            </a:pPr>
            <a:r>
              <a:rPr lang="en-GB" sz="1700" i="1" dirty="0" smtClean="0">
                <a:solidFill>
                  <a:schemeClr val="accent6">
                    <a:lumMod val="50000"/>
                  </a:schemeClr>
                </a:solidFill>
                <a:latin typeface="Times New Roman" pitchFamily="18" charset="0"/>
                <a:cs typeface="Times New Roman" pitchFamily="18" charset="0"/>
              </a:rPr>
              <a:t>Reverse Vending” machines. They operate on the same principle as standard vending machines (put money, get output), but are called a "reverse vending machine" due to the reverse process (put a product, get a money return). About a year ago, a similar system was  introduced in Istanbul, Turkey, allowing citizens to fill up their public transportation cards by returning plastic bottles and aluminium beverage cans. </a:t>
            </a:r>
          </a:p>
        </p:txBody>
      </p:sp>
      <p:pic>
        <p:nvPicPr>
          <p:cNvPr id="6147"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pic>
        <p:nvPicPr>
          <p:cNvPr id="1026" name="Picture 2" descr="G:\Documents\KOR\KOR_10\ENV.net_3_2018_2020\Implementacija_2019\NL_2019\NL_08.2019\ENVnet_Circular economy Lecture.jpg"/>
          <p:cNvPicPr>
            <a:picLocks noChangeAspect="1" noChangeArrowheads="1"/>
          </p:cNvPicPr>
          <p:nvPr/>
        </p:nvPicPr>
        <p:blipFill>
          <a:blip r:embed="rId3" cstate="print"/>
          <a:srcRect/>
          <a:stretch>
            <a:fillRect/>
          </a:stretch>
        </p:blipFill>
        <p:spPr bwMode="auto">
          <a:xfrm>
            <a:off x="5587574" y="2586452"/>
            <a:ext cx="6083654" cy="3409404"/>
          </a:xfrm>
          <a:prstGeom prst="rect">
            <a:avLst/>
          </a:prstGeom>
          <a:noFill/>
        </p:spPr>
      </p:pic>
      <p:sp>
        <p:nvSpPr>
          <p:cNvPr id="6" name="Rectangle 1"/>
          <p:cNvSpPr>
            <a:spLocks noChangeArrowheads="1"/>
          </p:cNvSpPr>
          <p:nvPr/>
        </p:nvSpPr>
        <p:spPr bwMode="auto">
          <a:xfrm>
            <a:off x="953588" y="2595707"/>
            <a:ext cx="4480560" cy="3754874"/>
          </a:xfrm>
          <a:prstGeom prst="rect">
            <a:avLst/>
          </a:prstGeom>
          <a:noFill/>
          <a:ln w="9525">
            <a:solidFill>
              <a:schemeClr val="accent6">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sz="1700" dirty="0" smtClean="0">
                <a:solidFill>
                  <a:schemeClr val="accent6">
                    <a:lumMod val="50000"/>
                  </a:schemeClr>
                </a:solidFill>
                <a:latin typeface="Times New Roman" pitchFamily="18" charset="0"/>
                <a:cs typeface="Times New Roman" pitchFamily="18" charset="0"/>
              </a:rPr>
              <a:t>The initiative of </a:t>
            </a:r>
            <a:r>
              <a:rPr lang="en-GB" sz="1700" dirty="0" err="1" smtClean="0">
                <a:solidFill>
                  <a:schemeClr val="accent6">
                    <a:lumMod val="50000"/>
                  </a:schemeClr>
                </a:solidFill>
                <a:latin typeface="Times New Roman" pitchFamily="18" charset="0"/>
                <a:cs typeface="Times New Roman" pitchFamily="18" charset="0"/>
              </a:rPr>
              <a:t>Pakomak</a:t>
            </a:r>
            <a:r>
              <a:rPr lang="en-GB" sz="1700" dirty="0" smtClean="0">
                <a:solidFill>
                  <a:schemeClr val="accent6">
                    <a:lumMod val="50000"/>
                  </a:schemeClr>
                </a:solidFill>
                <a:latin typeface="Times New Roman" pitchFamily="18" charset="0"/>
                <a:cs typeface="Times New Roman" pitchFamily="18" charset="0"/>
              </a:rPr>
              <a:t> to introduce reverse vending machines (</a:t>
            </a:r>
            <a:r>
              <a:rPr lang="en-GB" sz="1700" dirty="0" err="1" smtClean="0">
                <a:solidFill>
                  <a:schemeClr val="accent6">
                    <a:lumMod val="50000"/>
                  </a:schemeClr>
                </a:solidFill>
                <a:latin typeface="Times New Roman" pitchFamily="18" charset="0"/>
                <a:cs typeface="Times New Roman" pitchFamily="18" charset="0"/>
              </a:rPr>
              <a:t>RVMs</a:t>
            </a:r>
            <a:r>
              <a:rPr lang="en-GB" sz="1700" dirty="0" smtClean="0">
                <a:solidFill>
                  <a:schemeClr val="accent6">
                    <a:lumMod val="50000"/>
                  </a:schemeClr>
                </a:solidFill>
                <a:latin typeface="Times New Roman" pitchFamily="18" charset="0"/>
                <a:cs typeface="Times New Roman" pitchFamily="18" charset="0"/>
              </a:rPr>
              <a:t>) for plastic bottles and aluminium cans in our country is supported by the State Fund for Innovation and Technology Development. The deployment of the first prototype is expected in the first half of 2020. In exchange for deposited beverage containers, the machines will issue “green points” that can be used to pay for products and public services, such as utility bills, public transit fares, and parking. This is a novelty (we have never had such a project on the territory of Macedonia so far) and it is a real innovation in the field of municipal waste collection and recycling</a:t>
            </a:r>
            <a:r>
              <a:rPr lang="en-GB" sz="1700" dirty="0" smtClean="0">
                <a:solidFill>
                  <a:schemeClr val="accent6">
                    <a:lumMod val="50000"/>
                  </a:schemeClr>
                </a:solidFill>
                <a:latin typeface="Times New Roman" pitchFamily="18" charset="0"/>
                <a:cs typeface="Times New Roman" pitchFamily="18" charset="0"/>
              </a:rPr>
              <a:t>.</a:t>
            </a:r>
            <a:endParaRPr lang="en-GB" sz="1500" i="1" dirty="0" smtClean="0">
              <a:latin typeface="Arial Narrow" pitchFamily="34" charset="0"/>
            </a:endParaRPr>
          </a:p>
        </p:txBody>
      </p:sp>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sz="3600" dirty="0" smtClean="0">
                <a:latin typeface="Times New Roman" pitchFamily="18" charset="0"/>
                <a:cs typeface="Times New Roman" pitchFamily="18" charset="0"/>
              </a:rPr>
              <a:t>Concluding notes</a:t>
            </a:r>
            <a:r>
              <a:rPr lang="en-GB" dirty="0" smtClean="0"/>
              <a:t> </a:t>
            </a:r>
            <a:endParaRPr lang="en-GB" dirty="0"/>
          </a:p>
        </p:txBody>
      </p:sp>
      <p:sp>
        <p:nvSpPr>
          <p:cNvPr id="3" name="Rectangle 1"/>
          <p:cNvSpPr>
            <a:spLocks noChangeArrowheads="1"/>
          </p:cNvSpPr>
          <p:nvPr/>
        </p:nvSpPr>
        <p:spPr bwMode="auto">
          <a:xfrm>
            <a:off x="518160" y="1165050"/>
            <a:ext cx="10800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 typeface="Arial" pitchFamily="34" charset="0"/>
              <a:buChar char="•"/>
            </a:pPr>
            <a:r>
              <a:rPr lang="en-GB" sz="2200" b="1" dirty="0" smtClean="0">
                <a:solidFill>
                  <a:schemeClr val="accent6">
                    <a:lumMod val="50000"/>
                  </a:schemeClr>
                </a:solidFill>
                <a:latin typeface="Times New Roman" pitchFamily="18" charset="0"/>
                <a:cs typeface="Times New Roman" pitchFamily="18" charset="0"/>
              </a:rPr>
              <a:t>Enabling legal environment </a:t>
            </a:r>
            <a:r>
              <a:rPr lang="en-GB" sz="2200" dirty="0" smtClean="0">
                <a:solidFill>
                  <a:schemeClr val="accent6">
                    <a:lumMod val="50000"/>
                  </a:schemeClr>
                </a:solidFill>
                <a:latin typeface="Times New Roman" pitchFamily="18" charset="0"/>
                <a:cs typeface="Times New Roman" pitchFamily="18" charset="0"/>
              </a:rPr>
              <a:t>will be needed for companies to seriously consider circular economy;</a:t>
            </a:r>
          </a:p>
          <a:p>
            <a:pPr eaLnBrk="0" fontAlgn="base" hangingPunct="0">
              <a:spcBef>
                <a:spcPct val="0"/>
              </a:spcBef>
              <a:spcAft>
                <a:spcPct val="0"/>
              </a:spcAft>
              <a:buFont typeface="Arial" pitchFamily="34" charset="0"/>
              <a:buChar char="•"/>
            </a:pPr>
            <a:endParaRPr lang="en-GB" sz="2200" b="1" dirty="0" smtClean="0">
              <a:solidFill>
                <a:schemeClr val="accent6">
                  <a:lumMod val="50000"/>
                </a:schemeClr>
              </a:solidFill>
              <a:latin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GB" sz="2200" b="1" dirty="0" smtClean="0">
                <a:solidFill>
                  <a:schemeClr val="accent6">
                    <a:lumMod val="50000"/>
                  </a:schemeClr>
                </a:solidFill>
                <a:latin typeface="Times New Roman" pitchFamily="18" charset="0"/>
                <a:cs typeface="Times New Roman" pitchFamily="18" charset="0"/>
              </a:rPr>
              <a:t>Quality data </a:t>
            </a:r>
            <a:r>
              <a:rPr lang="en-GB" sz="2200" dirty="0" smtClean="0">
                <a:solidFill>
                  <a:schemeClr val="accent6">
                    <a:lumMod val="50000"/>
                  </a:schemeClr>
                </a:solidFill>
                <a:latin typeface="Times New Roman" pitchFamily="18" charset="0"/>
                <a:cs typeface="Times New Roman" pitchFamily="18" charset="0"/>
              </a:rPr>
              <a:t>generation (</a:t>
            </a:r>
            <a:r>
              <a:rPr lang="en-GB" sz="2200" b="1" dirty="0" smtClean="0">
                <a:solidFill>
                  <a:schemeClr val="accent6">
                    <a:lumMod val="50000"/>
                  </a:schemeClr>
                </a:solidFill>
                <a:latin typeface="Times New Roman" pitchFamily="18" charset="0"/>
                <a:cs typeface="Times New Roman" pitchFamily="18" charset="0"/>
              </a:rPr>
              <a:t>and availability</a:t>
            </a:r>
            <a:r>
              <a:rPr lang="en-GB" sz="2200" dirty="0" smtClean="0">
                <a:solidFill>
                  <a:schemeClr val="accent6">
                    <a:lumMod val="50000"/>
                  </a:schemeClr>
                </a:solidFill>
                <a:latin typeface="Times New Roman" pitchFamily="18" charset="0"/>
                <a:cs typeface="Times New Roman" pitchFamily="18" charset="0"/>
              </a:rPr>
              <a:t>) is prerequisite for designing evidence-based strategies and for further monitoring of the progress in any sector, including the developments in the sectors that are fundamental for the circular economy;</a:t>
            </a:r>
          </a:p>
          <a:p>
            <a:pPr eaLnBrk="0" fontAlgn="base" hangingPunct="0">
              <a:spcBef>
                <a:spcPct val="0"/>
              </a:spcBef>
              <a:spcAft>
                <a:spcPct val="0"/>
              </a:spcAft>
              <a:buFont typeface="Arial" pitchFamily="34" charset="0"/>
              <a:buChar char="•"/>
            </a:pPr>
            <a:endParaRPr lang="en-GB" sz="2200" b="1" dirty="0" smtClean="0">
              <a:solidFill>
                <a:schemeClr val="accent6">
                  <a:lumMod val="50000"/>
                </a:schemeClr>
              </a:solidFill>
              <a:latin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GB" sz="2200" b="1" dirty="0" smtClean="0">
                <a:solidFill>
                  <a:schemeClr val="accent6">
                    <a:lumMod val="50000"/>
                  </a:schemeClr>
                </a:solidFill>
                <a:latin typeface="Times New Roman" pitchFamily="18" charset="0"/>
                <a:cs typeface="Times New Roman" pitchFamily="18" charset="0"/>
              </a:rPr>
              <a:t>Cases of practicing circularity </a:t>
            </a:r>
            <a:r>
              <a:rPr lang="en-GB" sz="2200" dirty="0" smtClean="0">
                <a:solidFill>
                  <a:schemeClr val="accent6">
                    <a:lumMod val="50000"/>
                  </a:schemeClr>
                </a:solidFill>
                <a:latin typeface="Times New Roman" pitchFamily="18" charset="0"/>
                <a:cs typeface="Times New Roman" pitchFamily="18" charset="0"/>
              </a:rPr>
              <a:t>of recyclable materials and services in the chain of economic activities are </a:t>
            </a:r>
            <a:r>
              <a:rPr lang="en-GB" sz="2200" b="1" dirty="0" smtClean="0">
                <a:solidFill>
                  <a:schemeClr val="accent6">
                    <a:lumMod val="50000"/>
                  </a:schemeClr>
                </a:solidFill>
                <a:latin typeface="Times New Roman" pitchFamily="18" charset="0"/>
                <a:cs typeface="Times New Roman" pitchFamily="18" charset="0"/>
              </a:rPr>
              <a:t>not visible enough to trigger bigger impact</a:t>
            </a:r>
            <a:r>
              <a:rPr lang="en-GB" sz="2200" dirty="0" smtClean="0">
                <a:solidFill>
                  <a:schemeClr val="accent6">
                    <a:lumMod val="50000"/>
                  </a:schemeClr>
                </a:solidFill>
                <a:latin typeface="Times New Roman" pitchFamily="18" charset="0"/>
                <a:cs typeface="Times New Roman" pitchFamily="18" charset="0"/>
              </a:rPr>
              <a:t>, like in creating jobs and adding value;</a:t>
            </a:r>
          </a:p>
          <a:p>
            <a:pPr eaLnBrk="0" fontAlgn="base" hangingPunct="0">
              <a:spcBef>
                <a:spcPct val="0"/>
              </a:spcBef>
              <a:spcAft>
                <a:spcPct val="0"/>
              </a:spcAft>
              <a:buFont typeface="Arial" pitchFamily="34" charset="0"/>
              <a:buChar char="•"/>
            </a:pPr>
            <a:endParaRPr lang="en-GB" sz="2200" dirty="0" smtClean="0">
              <a:solidFill>
                <a:schemeClr val="accent6">
                  <a:lumMod val="50000"/>
                </a:schemeClr>
              </a:solidFill>
              <a:latin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GB" sz="2200" dirty="0" smtClean="0">
                <a:solidFill>
                  <a:schemeClr val="accent6">
                    <a:lumMod val="50000"/>
                  </a:schemeClr>
                </a:solidFill>
                <a:latin typeface="Times New Roman" pitchFamily="18" charset="0"/>
                <a:cs typeface="Times New Roman" pitchFamily="18" charset="0"/>
              </a:rPr>
              <a:t>The role of </a:t>
            </a:r>
            <a:r>
              <a:rPr lang="en-GB" sz="2200" b="1" dirty="0" smtClean="0">
                <a:solidFill>
                  <a:schemeClr val="accent6">
                    <a:lumMod val="50000"/>
                  </a:schemeClr>
                </a:solidFill>
                <a:latin typeface="Times New Roman" pitchFamily="18" charset="0"/>
                <a:cs typeface="Times New Roman" pitchFamily="18" charset="0"/>
              </a:rPr>
              <a:t>information</a:t>
            </a:r>
            <a:r>
              <a:rPr lang="en-GB" sz="2200" dirty="0" smtClean="0">
                <a:solidFill>
                  <a:schemeClr val="accent6">
                    <a:lumMod val="50000"/>
                  </a:schemeClr>
                </a:solidFill>
                <a:latin typeface="Times New Roman" pitchFamily="18" charset="0"/>
                <a:cs typeface="Times New Roman" pitchFamily="18" charset="0"/>
              </a:rPr>
              <a:t> provision, </a:t>
            </a:r>
            <a:r>
              <a:rPr lang="en-GB" sz="2200" b="1" dirty="0" smtClean="0">
                <a:solidFill>
                  <a:schemeClr val="accent6">
                    <a:lumMod val="50000"/>
                  </a:schemeClr>
                </a:solidFill>
                <a:latin typeface="Times New Roman" pitchFamily="18" charset="0"/>
                <a:cs typeface="Times New Roman" pitchFamily="18" charset="0"/>
              </a:rPr>
              <a:t>awareness raising, education, training and capacity building </a:t>
            </a:r>
            <a:r>
              <a:rPr lang="en-GB" sz="2200" dirty="0" smtClean="0">
                <a:solidFill>
                  <a:schemeClr val="accent6">
                    <a:lumMod val="50000"/>
                  </a:schemeClr>
                </a:solidFill>
                <a:latin typeface="Times New Roman" pitchFamily="18" charset="0"/>
                <a:cs typeface="Times New Roman" pitchFamily="18" charset="0"/>
              </a:rPr>
              <a:t>on the concept of circular economy </a:t>
            </a:r>
            <a:r>
              <a:rPr lang="en-GB" sz="2200" b="1" dirty="0" smtClean="0">
                <a:solidFill>
                  <a:schemeClr val="accent6">
                    <a:lumMod val="50000"/>
                  </a:schemeClr>
                </a:solidFill>
                <a:latin typeface="Times New Roman" pitchFamily="18" charset="0"/>
                <a:cs typeface="Times New Roman" pitchFamily="18" charset="0"/>
              </a:rPr>
              <a:t>should not be underestimated</a:t>
            </a:r>
            <a:r>
              <a:rPr lang="en-GB" sz="2200" dirty="0" smtClean="0">
                <a:solidFill>
                  <a:schemeClr val="accent6">
                    <a:lumMod val="50000"/>
                  </a:schemeClr>
                </a:solidFill>
                <a:latin typeface="Times New Roman" pitchFamily="18" charset="0"/>
                <a:cs typeface="Times New Roman" pitchFamily="18" charset="0"/>
              </a:rPr>
              <a:t>.</a:t>
            </a:r>
            <a:endParaRPr lang="en-US" sz="2200" dirty="0" smtClean="0">
              <a:solidFill>
                <a:schemeClr val="accent6">
                  <a:lumMod val="50000"/>
                </a:schemeClr>
              </a:solidFill>
              <a:latin typeface="Times New Roman" pitchFamily="18" charset="0"/>
              <a:cs typeface="Times New Roman" pitchFamily="18" charset="0"/>
            </a:endParaRPr>
          </a:p>
          <a:p>
            <a:pPr eaLnBrk="0" fontAlgn="base" hangingPunct="0">
              <a:spcBef>
                <a:spcPct val="0"/>
              </a:spcBef>
              <a:spcAft>
                <a:spcPct val="0"/>
              </a:spcAft>
            </a:pPr>
            <a:endParaRPr lang="en-GB" sz="2000" b="1" dirty="0" smtClean="0">
              <a:latin typeface="Arial" pitchFamily="34" charset="0"/>
              <a:cs typeface="Arial" pitchFamily="34" charset="0"/>
            </a:endParaRPr>
          </a:p>
        </p:txBody>
      </p:sp>
      <p:pic>
        <p:nvPicPr>
          <p:cNvPr id="5" name="Picture 3"/>
          <p:cNvPicPr>
            <a:picLocks noChangeAspect="1" noChangeArrowheads="1"/>
          </p:cNvPicPr>
          <p:nvPr/>
        </p:nvPicPr>
        <p:blipFill>
          <a:blip r:embed="rId2" cstate="print"/>
          <a:srcRect/>
          <a:stretch>
            <a:fillRect/>
          </a:stretch>
        </p:blipFill>
        <p:spPr bwMode="auto">
          <a:xfrm>
            <a:off x="10855235" y="6210844"/>
            <a:ext cx="1100298" cy="468000"/>
          </a:xfrm>
          <a:prstGeom prst="rect">
            <a:avLst/>
          </a:prstGeom>
          <a:noFill/>
          <a:ln w="9525">
            <a:noFill/>
            <a:miter lim="800000"/>
            <a:headEnd/>
            <a:tailEnd/>
          </a:ln>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53087" y="2811900"/>
            <a:ext cx="11113771" cy="609601"/>
          </a:xfrm>
        </p:spPr>
        <p:txBody>
          <a:bodyPr/>
          <a:lstStyle/>
          <a:p>
            <a:pPr algn="ctr"/>
            <a:r>
              <a:rPr lang="en-GB" dirty="0" smtClean="0">
                <a:latin typeface="Times New Roman" pitchFamily="18" charset="0"/>
                <a:cs typeface="Times New Roman" pitchFamily="18" charset="0"/>
              </a:rPr>
              <a:t>Thank you </a:t>
            </a:r>
            <a:r>
              <a:rPr lang="en-GB" dirty="0" smtClean="0">
                <a:sym typeface="Wingdings" pitchFamily="2" charset="2"/>
              </a:rPr>
              <a:t></a:t>
            </a:r>
            <a:r>
              <a:rPr lang="en-GB" dirty="0" smtClean="0"/>
              <a:t> </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5185955" y="3846467"/>
            <a:ext cx="1692766" cy="720000"/>
          </a:xfrm>
          <a:prstGeom prst="rect">
            <a:avLst/>
          </a:prstGeom>
          <a:noFill/>
          <a:ln w="9525">
            <a:noFill/>
            <a:miter lim="800000"/>
            <a:headEnd/>
            <a:tailEnd/>
          </a:ln>
        </p:spPr>
      </p:pic>
    </p:spTree>
    <p:extLst>
      <p:ext uri="{BB962C8B-B14F-4D97-AF65-F5344CB8AC3E}">
        <p14:creationId xmlns="" xmlns:p14="http://schemas.microsoft.com/office/powerpoint/2010/main" val="15606698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923e9b949ebfb6dadd65d837792adb836d2c8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1227</TotalTime>
  <Words>1521</Words>
  <Application>Microsoft Office PowerPoint</Application>
  <PresentationFormat>Custom</PresentationFormat>
  <Paragraphs>141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di Office</vt:lpstr>
      <vt:lpstr>Country Specific Findings  Republic of North Macedonia </vt:lpstr>
      <vt:lpstr>Circular Economy in Macedonia: Current context</vt:lpstr>
      <vt:lpstr>Current context - Legislation</vt:lpstr>
      <vt:lpstr>Findings</vt:lpstr>
      <vt:lpstr>CE Initiatives in Macedonia</vt:lpstr>
      <vt:lpstr>CE Initiatives in Macedonia</vt:lpstr>
      <vt:lpstr>CE Initiatives in Macedonia</vt:lpstr>
      <vt:lpstr>Concluding notes </vt:lpstr>
      <vt:lpstr>Thank you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dc:creator>
  <cp:lastModifiedBy>Sonja</cp:lastModifiedBy>
  <cp:revision>136</cp:revision>
  <dcterms:created xsi:type="dcterms:W3CDTF">2014-09-23T18:17:38Z</dcterms:created>
  <dcterms:modified xsi:type="dcterms:W3CDTF">2020-03-03T02:38:16Z</dcterms:modified>
</cp:coreProperties>
</file>